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E9F2CA7A-3B7C-42E1-8A19-DC10775FA77A}">
          <p14:sldIdLst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CD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4" autoAdjust="0"/>
    <p:restoredTop sz="94660"/>
  </p:normalViewPr>
  <p:slideViewPr>
    <p:cSldViewPr snapToGrid="0">
      <p:cViewPr>
        <p:scale>
          <a:sx n="89" d="100"/>
          <a:sy n="89" d="100"/>
        </p:scale>
        <p:origin x="-636" y="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8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6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970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3596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319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365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138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19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3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792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6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3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829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06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46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71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071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19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100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title"/>
          </p:nvPr>
        </p:nvSpPr>
        <p:spPr>
          <a:xfrm>
            <a:off x="2620212" y="0"/>
            <a:ext cx="6462104" cy="662151"/>
          </a:xfrm>
          <a:solidFill>
            <a:schemeClr val="accent1">
              <a:lumMod val="75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it-IT" sz="4000" i="1" u="sng" dirty="0" smtClean="0">
                <a:solidFill>
                  <a:schemeClr val="bg1"/>
                </a:solidFill>
                <a:latin typeface="Mistral" panose="03090702030407020403" pitchFamily="66" charset="0"/>
              </a:rPr>
              <a:t>Giornata mondiale dell’acqua</a:t>
            </a:r>
            <a:endParaRPr lang="it-IT" sz="4000" i="1" u="sng" dirty="0">
              <a:solidFill>
                <a:schemeClr val="bg1"/>
              </a:solidFill>
              <a:latin typeface="Mistral" panose="03090702030407020403" pitchFamily="66" charset="0"/>
            </a:endParaRPr>
          </a:p>
        </p:txBody>
      </p:sp>
      <p:sp>
        <p:nvSpPr>
          <p:cNvPr id="15" name="Segnaposto contenuto 14"/>
          <p:cNvSpPr>
            <a:spLocks noGrp="1"/>
          </p:cNvSpPr>
          <p:nvPr>
            <p:ph sz="quarter" idx="13"/>
          </p:nvPr>
        </p:nvSpPr>
        <p:spPr>
          <a:xfrm>
            <a:off x="2611816" y="662151"/>
            <a:ext cx="6478896" cy="619584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400" cap="none" dirty="0" smtClean="0">
                <a:latin typeface="Berlin Sans FB" panose="020E0602020502020306" pitchFamily="34" charset="0"/>
              </a:rPr>
              <a:t>La giornata mondiale dell'acqua è stata indetta dall‘ONU nel 1992. Cade regolarmente ogni </a:t>
            </a:r>
            <a:r>
              <a:rPr lang="it-IT" sz="1400" u="sng" cap="none" dirty="0" smtClean="0">
                <a:latin typeface="Berlin Sans FB" panose="020E0602020502020306" pitchFamily="34" charset="0"/>
              </a:rPr>
              <a:t>22 marzo</a:t>
            </a:r>
            <a:r>
              <a:rPr lang="it-IT" sz="1400" cap="none" dirty="0" smtClean="0">
                <a:latin typeface="Berlin Sans FB" panose="020E0602020502020306" pitchFamily="34" charset="0"/>
              </a:rPr>
              <a:t> ed è soprattutto un invito a consumarla consapevolmente. Una serie di organizzazioni non governative </a:t>
            </a:r>
            <a:r>
              <a:rPr lang="it-IT" sz="1400" cap="none" dirty="0" smtClean="0">
                <a:latin typeface="Berlin Sans FB" panose="020E0602020502020306" pitchFamily="34" charset="0"/>
              </a:rPr>
              <a:t>ha </a:t>
            </a:r>
            <a:r>
              <a:rPr lang="it-IT" sz="1400" cap="none" dirty="0" smtClean="0">
                <a:latin typeface="Berlin Sans FB" panose="020E0602020502020306" pitchFamily="34" charset="0"/>
              </a:rPr>
              <a:t>utilizzato il giorno internazionale </a:t>
            </a:r>
            <a:r>
              <a:rPr lang="it-IT" sz="1400" cap="none" dirty="0" smtClean="0">
                <a:latin typeface="Berlin Sans FB" panose="020E0602020502020306" pitchFamily="34" charset="0"/>
              </a:rPr>
              <a:t>dell'acqua </a:t>
            </a:r>
            <a:r>
              <a:rPr lang="it-IT" sz="1400" cap="none" dirty="0" smtClean="0">
                <a:latin typeface="Berlin Sans FB" panose="020E0602020502020306" pitchFamily="34" charset="0"/>
              </a:rPr>
              <a:t>come un momento </a:t>
            </a:r>
            <a:r>
              <a:rPr lang="it-IT" sz="1400" cap="none" smtClean="0">
                <a:latin typeface="Berlin Sans FB" panose="020E0602020502020306" pitchFamily="34" charset="0"/>
              </a:rPr>
              <a:t>per </a:t>
            </a:r>
            <a:r>
              <a:rPr lang="it-IT" sz="1400" cap="none" smtClean="0">
                <a:latin typeface="Berlin Sans FB" panose="020E0602020502020306" pitchFamily="34" charset="0"/>
              </a:rPr>
              <a:t>focalizzare </a:t>
            </a:r>
            <a:r>
              <a:rPr lang="it-IT" sz="1400" cap="none" dirty="0" smtClean="0">
                <a:latin typeface="Berlin Sans FB" panose="020E0602020502020306" pitchFamily="34" charset="0"/>
              </a:rPr>
              <a:t>l'attenzione del pubblico sulla critica questione dell'acqua nella nostra era. Ogni tre anni dal 1997, per esempio, </a:t>
            </a:r>
            <a:r>
              <a:rPr lang="it-IT" sz="1400" cap="none" dirty="0">
                <a:latin typeface="Berlin Sans FB" panose="020E0602020502020306" pitchFamily="34" charset="0"/>
              </a:rPr>
              <a:t>il "Consiglio </a:t>
            </a:r>
            <a:r>
              <a:rPr lang="it-IT" sz="1400" cap="none" dirty="0" smtClean="0">
                <a:latin typeface="Berlin Sans FB" panose="020E0602020502020306" pitchFamily="34" charset="0"/>
              </a:rPr>
              <a:t>mondiale sull'acqua" ha coinvolto migliaia di persone nel World </a:t>
            </a:r>
            <a:r>
              <a:rPr lang="it-IT" sz="1400" cap="none" dirty="0">
                <a:latin typeface="Berlin Sans FB" panose="020E0602020502020306" pitchFamily="34" charset="0"/>
              </a:rPr>
              <a:t>W</a:t>
            </a:r>
            <a:r>
              <a:rPr lang="it-IT" sz="1400" cap="none" dirty="0" smtClean="0">
                <a:latin typeface="Berlin Sans FB" panose="020E0602020502020306" pitchFamily="34" charset="0"/>
              </a:rPr>
              <a:t>ater Forum. Le agenzie promotrici e le organizzazioni non governative hanno messo in luce il fatto che un miliardo di persone non hanno accesso all'acqua pulita.  Nelle nostre vite si crea un vero e proprio paradosso. Infatti normalmente non ci rendiamo conto di quanto può incidere, sulle risorse del pianeta, l'impronta idrica degli sprechi alimentari. Secondo i dati più recenti, consumiamo ben 4000 litri d'acqua al giorno per alimentarci. L’acqua è vita. Da essa ha avuto origine la vita sul nostro pianeta e senza di essa cesserebbe di esistere. Il nostro corpo è composto per due terzi da acqua, come la terra. Ogni anno circa 700mila bambini, 2.000 al giorno, muoiono a causa di malattie legate alla mancanza di acqua potabile e di servizi igienici adeguati. L’obiettivo delle nazioni unite è quello di attuare e facilitare lo sviluppo di politiche sostenibili mirate all’ uso responsabile dell’acqua. Ridurre lo spreco alimentare</a:t>
            </a:r>
            <a:r>
              <a:rPr lang="it-IT" sz="1400" cap="none" dirty="0">
                <a:latin typeface="Berlin Sans FB" panose="020E0602020502020306" pitchFamily="34" charset="0"/>
              </a:rPr>
              <a:t>, e quindi anche </a:t>
            </a:r>
            <a:r>
              <a:rPr lang="it-IT" sz="1400" cap="none" dirty="0" smtClean="0">
                <a:latin typeface="Berlin Sans FB" panose="020E0602020502020306" pitchFamily="34" charset="0"/>
              </a:rPr>
              <a:t>quello idrico, del 50% entro il 2020 è uno degli obiettivi del protocollo di Milano, un progetto che dovrà rispondere ai paradossi moderni sull'alimentazione</a:t>
            </a:r>
            <a:r>
              <a:rPr lang="it-IT" sz="1400" dirty="0" smtClean="0">
                <a:latin typeface="Berlin Sans FB" pitchFamily="34" charset="0"/>
              </a:rPr>
              <a:t>.</a:t>
            </a:r>
            <a:r>
              <a:rPr lang="it-IT" sz="1400" cap="none" dirty="0" smtClean="0">
                <a:latin typeface="Berlin Sans FB" panose="020E0602020502020306" pitchFamily="34" charset="0"/>
              </a:rPr>
              <a:t> . L’Italia, terzo paese importatore virtuale di acqua al mondo, ne spreca ogni anno 706 milioni di metri cubi solo per il cibo che non utilizza.</a:t>
            </a:r>
          </a:p>
          <a:p>
            <a:pPr marL="0" indent="0" algn="just">
              <a:buNone/>
            </a:pPr>
            <a:r>
              <a:rPr lang="it-IT" sz="1400" dirty="0" smtClean="0"/>
              <a:t>                                                                                                                </a:t>
            </a:r>
            <a:endParaRPr lang="it-IT" sz="1400" b="1" dirty="0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318" y="3319361"/>
            <a:ext cx="3109683" cy="2008822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35624"/>
            <a:ext cx="2644021" cy="1922712"/>
          </a:xfrm>
          <a:prstGeom prst="rect">
            <a:avLst/>
          </a:prstGeom>
        </p:spPr>
      </p:pic>
      <p:pic>
        <p:nvPicPr>
          <p:cNvPr id="24" name="Immagin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317" y="1565791"/>
            <a:ext cx="3109684" cy="1775604"/>
          </a:xfrm>
          <a:prstGeom prst="rect">
            <a:avLst/>
          </a:prstGeom>
        </p:spPr>
      </p:pic>
      <p:pic>
        <p:nvPicPr>
          <p:cNvPr id="25" name="Immagin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96696"/>
            <a:ext cx="2644021" cy="2361304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 rotWithShape="1">
          <a:blip r:embed="rId6"/>
          <a:srcRect l="24979" t="16605" r="27178" b="13293"/>
          <a:stretch/>
        </p:blipFill>
        <p:spPr>
          <a:xfrm>
            <a:off x="8396" y="662151"/>
            <a:ext cx="2603420" cy="1483528"/>
          </a:xfrm>
          <a:prstGeom prst="rect">
            <a:avLst/>
          </a:prstGeom>
        </p:spPr>
      </p:pic>
      <p:pic>
        <p:nvPicPr>
          <p:cNvPr id="1026" name="Picture 2" descr="Acqua, ogni giorno seimila litri a testa: ecco tutti gli sprechi nascost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44020" cy="264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Risultati immagini per L’Italia, terzo importatore di acqua al mo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0" name="Picture 6" descr="http://ecologia.guidone.it/wp-content/uploads/2013/06/acqua-virtuale-235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18" y="5328183"/>
            <a:ext cx="3109682" cy="175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ncrypted-tbn3.gstatic.com/images?q=tbn:ANd9GcR62UI8e1-cT2sQVVcsubdV-Q5tTmJcZYgK202v59CvZX4AhBKY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18" y="0"/>
            <a:ext cx="3109683" cy="15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9455033" y="152516"/>
            <a:ext cx="2106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dirty="0" smtClean="0">
                <a:solidFill>
                  <a:schemeClr val="bg1"/>
                </a:solidFill>
                <a:latin typeface="Mistral" pitchFamily="66" charset="0"/>
              </a:rPr>
              <a:t>22 MARZO</a:t>
            </a:r>
            <a:endParaRPr lang="it-IT" sz="4000" b="1" i="1" dirty="0">
              <a:solidFill>
                <a:schemeClr val="bg1"/>
              </a:solidFill>
              <a:latin typeface="Mistral" pitchFamily="66" charset="0"/>
            </a:endParaRPr>
          </a:p>
        </p:txBody>
      </p:sp>
      <p:pic>
        <p:nvPicPr>
          <p:cNvPr id="1032" name="Picture 8" descr="http://www.anmashiatsu.it/wp-content/uploads/2015/01/acqua-ionizzata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020" y="6205048"/>
            <a:ext cx="6438297" cy="65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8122024" y="6215806"/>
            <a:ext cx="688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V. F.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766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Goccia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TM04033925[[fn=Goccia]]</Template>
  <TotalTime>213</TotalTime>
  <Words>313</Words>
  <Application>Microsoft Office PowerPoint</Application>
  <PresentationFormat>Personalizzato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Goccia</vt:lpstr>
      <vt:lpstr>Giornata mondiale dell’acqua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Giornata mondiale dell’acqua</dc:title>
  <dc:creator>Vincenzo Ferriero</dc:creator>
  <cp:lastModifiedBy>Admin</cp:lastModifiedBy>
  <cp:revision>25</cp:revision>
  <dcterms:created xsi:type="dcterms:W3CDTF">2016-03-05T14:05:04Z</dcterms:created>
  <dcterms:modified xsi:type="dcterms:W3CDTF">2016-03-06T12:13:02Z</dcterms:modified>
</cp:coreProperties>
</file>