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5" autoAdjust="0"/>
    <p:restoredTop sz="94660"/>
  </p:normalViewPr>
  <p:slideViewPr>
    <p:cSldViewPr snapToGrid="0">
      <p:cViewPr>
        <p:scale>
          <a:sx n="76" d="100"/>
          <a:sy n="76" d="100"/>
        </p:scale>
        <p:origin x="-1752" y="-1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02/12/15</a:t>
            </a:fld>
            <a:endParaRPr lang="en-US" dirty="0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‹n.›</a:t>
            </a:fld>
            <a:endParaRPr lang="en-US" dirty="0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02/12/15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02/12/15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‹n.›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02/12/15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02/12/15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‹n.›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02/12/15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02/12/15</a:t>
            </a:fld>
            <a:endParaRPr 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02/12/15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02/12/15</a:t>
            </a:fld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02/12/15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it-IT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Fare clic sull'icona per inserire un'immagine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02/12/15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02/12/15</a:t>
            </a:fld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‹n.›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magin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46" y="-19870"/>
            <a:ext cx="2834889" cy="1720345"/>
          </a:xfrm>
          <a:prstGeom prst="rect">
            <a:avLst/>
          </a:prstGeom>
        </p:spPr>
      </p:pic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-41387" y="1519794"/>
            <a:ext cx="2855932" cy="196854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Tw Cen MT Condensed Extra Bold" panose="020B0604020202020204" pitchFamily="34" charset="0"/>
                <a:cs typeface="Tw Cen MT Condensed Extra Bold" panose="020B0604020202020204" pitchFamily="34" charset="0"/>
              </a:rPr>
              <a:t>La </a:t>
            </a:r>
            <a:r>
              <a:rPr lang="it-IT" sz="3200" b="0" dirty="0">
                <a:solidFill>
                  <a:srgbClr val="FF0000"/>
                </a:solidFill>
                <a:latin typeface="Tw Cen MT Condensed Extra Bold" panose="020B0604020202020204" pitchFamily="34" charset="0"/>
                <a:cs typeface="Tw Cen MT Condensed Extra Bold" panose="020B0604020202020204" pitchFamily="34" charset="0"/>
              </a:rPr>
              <a:t>Giornata</a:t>
            </a:r>
            <a:r>
              <a:rPr lang="it-IT" sz="3200" b="1" dirty="0">
                <a:solidFill>
                  <a:srgbClr val="FF0000"/>
                </a:solidFill>
                <a:latin typeface="Tw Cen MT Condensed Extra Bold" panose="020B0604020202020204" pitchFamily="34" charset="0"/>
                <a:cs typeface="Tw Cen MT Condensed Extra Bold" panose="020B0604020202020204" pitchFamily="34" charset="0"/>
              </a:rPr>
              <a:t> Mondiale </a:t>
            </a:r>
            <a:br>
              <a:rPr lang="it-IT" sz="3200" b="1" dirty="0">
                <a:solidFill>
                  <a:srgbClr val="FF0000"/>
                </a:solidFill>
                <a:latin typeface="Tw Cen MT Condensed Extra Bold" panose="020B0604020202020204" pitchFamily="34" charset="0"/>
                <a:cs typeface="Tw Cen MT Condensed Extra Bold" panose="020B0604020202020204" pitchFamily="34" charset="0"/>
              </a:rPr>
            </a:br>
            <a:r>
              <a:rPr lang="it-IT" sz="3200" b="1" dirty="0">
                <a:solidFill>
                  <a:srgbClr val="FF0000"/>
                </a:solidFill>
                <a:latin typeface="Tw Cen MT Condensed Extra Bold" panose="020B0604020202020204" pitchFamily="34" charset="0"/>
                <a:cs typeface="Tw Cen MT Condensed Extra Bold" panose="020B0604020202020204" pitchFamily="34" charset="0"/>
              </a:rPr>
              <a:t>dei Diritti Umani</a:t>
            </a:r>
          </a:p>
        </p:txBody>
      </p:sp>
      <p:pic>
        <p:nvPicPr>
          <p:cNvPr id="13" name="Immagin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45" y="3488334"/>
            <a:ext cx="2834889" cy="3369666"/>
          </a:xfrm>
          <a:prstGeom prst="rect">
            <a:avLst/>
          </a:prstGeom>
        </p:spPr>
      </p:pic>
      <p:pic>
        <p:nvPicPr>
          <p:cNvPr id="17" name="Immagin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202" y="1"/>
            <a:ext cx="3641326" cy="895537"/>
          </a:xfrm>
          <a:prstGeom prst="rect">
            <a:avLst/>
          </a:prstGeom>
        </p:spPr>
      </p:pic>
      <p:pic>
        <p:nvPicPr>
          <p:cNvPr id="19" name="Immagin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202" y="2505412"/>
            <a:ext cx="2709797" cy="4241464"/>
          </a:xfrm>
          <a:prstGeom prst="rect">
            <a:avLst/>
          </a:prstGeom>
        </p:spPr>
      </p:pic>
      <p:pic>
        <p:nvPicPr>
          <p:cNvPr id="21" name="Immagin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202" y="895539"/>
            <a:ext cx="2709800" cy="1609873"/>
          </a:xfrm>
          <a:prstGeom prst="rect">
            <a:avLst/>
          </a:prstGeom>
        </p:spPr>
      </p:pic>
      <p:sp>
        <p:nvSpPr>
          <p:cNvPr id="11" name="Doppia parentesi graffa 10"/>
          <p:cNvSpPr/>
          <p:nvPr/>
        </p:nvSpPr>
        <p:spPr>
          <a:xfrm>
            <a:off x="4023943" y="2"/>
            <a:ext cx="5073683" cy="6976665"/>
          </a:xfrm>
          <a:prstGeom prst="bracePair">
            <a:avLst>
              <a:gd name="adj" fmla="val 793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Sole 24"/>
          <p:cNvSpPr/>
          <p:nvPr/>
        </p:nvSpPr>
        <p:spPr>
          <a:xfrm>
            <a:off x="11121690" y="646581"/>
            <a:ext cx="943491" cy="930349"/>
          </a:xfrm>
          <a:prstGeom prst="sun">
            <a:avLst>
              <a:gd name="adj" fmla="val 232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Parentesi graffa aperta 14"/>
          <p:cNvSpPr/>
          <p:nvPr/>
        </p:nvSpPr>
        <p:spPr>
          <a:xfrm>
            <a:off x="8694040" y="3696052"/>
            <a:ext cx="688400" cy="3176476"/>
          </a:xfrm>
          <a:prstGeom prst="leftBrace">
            <a:avLst>
              <a:gd name="adj1" fmla="val 45981"/>
              <a:gd name="adj2" fmla="val 50190"/>
            </a:avLst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Segnaposto contenuto 8"/>
          <p:cNvSpPr txBox="1">
            <a:spLocks/>
          </p:cNvSpPr>
          <p:nvPr/>
        </p:nvSpPr>
        <p:spPr>
          <a:xfrm>
            <a:off x="2814545" y="0"/>
            <a:ext cx="6567895" cy="963178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it-IT" sz="2400" b="1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B0604020202020204" pitchFamily="34" charset="0"/>
              </a:rPr>
              <a:t>«T</a:t>
            </a:r>
            <a:r>
              <a:rPr lang="it-IT" sz="2400" b="1" i="1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B0604020202020204" pitchFamily="34" charset="0"/>
              </a:rPr>
              <a:t>utti gli esseri umani nascono liberi ed eguali in dignità e diritti. Essi sono dotati di ragione e di coscienza e devono agire gli uni verso gli altri in spirito di fratellanza</a:t>
            </a:r>
            <a:r>
              <a:rPr lang="it-IT" sz="2400" b="1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B0604020202020204" pitchFamily="34" charset="0"/>
              </a:rPr>
              <a:t>». </a:t>
            </a:r>
          </a:p>
          <a:p>
            <a:pPr algn="just" fontAlgn="base"/>
            <a:r>
              <a:rPr lang="it-IT" sz="1800" b="1" dirty="0" smtClean="0">
                <a:latin typeface="Times New Roman" panose="020B0604020202020204" pitchFamily="34" charset="0"/>
              </a:rPr>
              <a:t>Questo è l’articolo 1 della</a:t>
            </a:r>
            <a:r>
              <a:rPr lang="it-IT" sz="1800" dirty="0">
                <a:solidFill>
                  <a:srgbClr val="000000"/>
                </a:solidFill>
                <a:latin typeface="Times New Roman" panose="020B0604020202020204" pitchFamily="34" charset="0"/>
              </a:rPr>
              <a:t> </a:t>
            </a:r>
            <a:r>
              <a:rPr lang="it-IT" sz="1800" b="1" u="sng" dirty="0">
                <a:latin typeface="Times New Roman" panose="020B0604020202020204" pitchFamily="34" charset="0"/>
              </a:rPr>
              <a:t>Dichiarazione universale dei diritti umani</a:t>
            </a:r>
            <a:r>
              <a:rPr lang="it-IT" sz="1800" b="1" dirty="0" smtClean="0">
                <a:latin typeface="Times New Roman" panose="020B0604020202020204" pitchFamily="34" charset="0"/>
              </a:rPr>
              <a:t> </a:t>
            </a:r>
            <a:r>
              <a:rPr lang="it-IT" sz="1800" b="1" dirty="0">
                <a:latin typeface="Times New Roman" panose="020B0604020202020204" pitchFamily="34" charset="0"/>
              </a:rPr>
              <a:t>proclamata dall'Assemblea generale delle Nazioni Unite nel </a:t>
            </a:r>
            <a:r>
              <a:rPr lang="it-IT" sz="1800" b="1" dirty="0" smtClean="0">
                <a:latin typeface="Times New Roman" panose="020B0604020202020204" pitchFamily="34" charset="0"/>
              </a:rPr>
              <a:t>1948.</a:t>
            </a:r>
            <a:r>
              <a:rPr lang="it-IT" sz="1800" b="1" dirty="0" smtClean="0">
                <a:latin typeface="Times New Roman" pitchFamily="18" charset="0"/>
                <a:cs typeface="Times New Roman" pitchFamily="18" charset="0"/>
              </a:rPr>
              <a:t> I trenta articoli contenuti nel documento  sanciscono i diritti  umani ripartiti </a:t>
            </a:r>
            <a:r>
              <a:rPr lang="it-IT" sz="1800" b="1" dirty="0">
                <a:latin typeface="Times New Roman" pitchFamily="18" charset="0"/>
                <a:cs typeface="Times New Roman" pitchFamily="18" charset="0"/>
              </a:rPr>
              <a:t>in civili, politici, </a:t>
            </a:r>
            <a:r>
              <a:rPr lang="it-IT" sz="1800" b="1" dirty="0" smtClean="0">
                <a:latin typeface="Times New Roman" pitchFamily="18" charset="0"/>
                <a:cs typeface="Times New Roman" pitchFamily="18" charset="0"/>
              </a:rPr>
              <a:t>economici, sociali e culturali. </a:t>
            </a:r>
            <a:r>
              <a:rPr lang="it-IT" sz="1800" b="1" dirty="0" smtClean="0">
                <a:latin typeface="Times New Roman" panose="020B0604020202020204" pitchFamily="34" charset="0"/>
              </a:rPr>
              <a:t>Per la prima volta venivano elencati i diritti di cui ogni uomo deve poter godere per la sola ragione di essere al mondo. </a:t>
            </a:r>
            <a:r>
              <a:rPr lang="it-IT" sz="2400" b="1" u="sng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B0604020202020204" pitchFamily="34" charset="0"/>
              </a:rPr>
              <a:t>La Giornata mondiale dei diritti umani </a:t>
            </a:r>
            <a:r>
              <a:rPr lang="it-IT" sz="1800" b="1" dirty="0" smtClean="0">
                <a:latin typeface="Times New Roman" panose="020B0604020202020204" pitchFamily="34" charset="0"/>
              </a:rPr>
              <a:t>si celebra in tutto il mondo il </a:t>
            </a:r>
            <a:r>
              <a:rPr lang="it-IT" sz="2400" b="1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B0604020202020204" pitchFamily="34" charset="0"/>
              </a:rPr>
              <a:t>10 dicembre</a:t>
            </a:r>
            <a:r>
              <a:rPr lang="it-IT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B0604020202020204" pitchFamily="34" charset="0"/>
              </a:rPr>
              <a:t> </a:t>
            </a:r>
            <a:r>
              <a:rPr lang="it-IT" sz="1800" b="1" dirty="0" smtClean="0">
                <a:latin typeface="Times New Roman" pitchFamily="18" charset="0"/>
                <a:cs typeface="Times New Roman" pitchFamily="18" charset="0"/>
              </a:rPr>
              <a:t>di ogni anno. Scopo della commemorazione è </a:t>
            </a:r>
            <a:r>
              <a:rPr lang="it-IT" sz="1800" b="1" dirty="0">
                <a:latin typeface="Times New Roman" pitchFamily="18" charset="0"/>
                <a:cs typeface="Times New Roman" pitchFamily="18" charset="0"/>
              </a:rPr>
              <a:t>diffondere il messaggio di uguaglianza </a:t>
            </a:r>
            <a:r>
              <a:rPr lang="it-IT" sz="1800" b="1" dirty="0" smtClean="0">
                <a:latin typeface="Times New Roman" pitchFamily="18" charset="0"/>
                <a:cs typeface="Times New Roman" pitchFamily="18" charset="0"/>
              </a:rPr>
              <a:t>celebrando i diritti </a:t>
            </a:r>
            <a:r>
              <a:rPr lang="it-IT" sz="1800" b="1" smtClean="0">
                <a:latin typeface="Times New Roman" pitchFamily="18" charset="0"/>
                <a:cs typeface="Times New Roman" pitchFamily="18" charset="0"/>
              </a:rPr>
              <a:t>della dichiarazione, educando </a:t>
            </a:r>
            <a:r>
              <a:rPr lang="it-IT" sz="1800" b="1" dirty="0">
                <a:latin typeface="Times New Roman" pitchFamily="18" charset="0"/>
                <a:cs typeface="Times New Roman" pitchFamily="18" charset="0"/>
              </a:rPr>
              <a:t>governi e persone a </a:t>
            </a:r>
            <a:r>
              <a:rPr lang="it-IT" sz="1800" b="1" dirty="0" smtClean="0">
                <a:latin typeface="Times New Roman" pitchFamily="18" charset="0"/>
                <a:cs typeface="Times New Roman" pitchFamily="18" charset="0"/>
              </a:rPr>
              <a:t>rispettarli ed ad opporsi con forza alla loro violazione. </a:t>
            </a:r>
            <a:r>
              <a:rPr lang="it-IT" sz="1800" b="1" dirty="0" smtClean="0">
                <a:latin typeface="Times New Roman" panose="020B0604020202020204" pitchFamily="34" charset="0"/>
              </a:rPr>
              <a:t>La ricorrenza costituisce uno degli eventi di punta nel calendario del quartier generale delle Nazioni Unite. Durante le celebrazioni, viene attribuito un importante riconoscimento: il Premio delle Nazioni Unite per i Diritti Umani , assegnato per la prima volta il 10 dicembre del 1968. Purtroppo però le violazioni dei diritti umani ogni anno continuano a  mietere centinaia di migliaia di vittime.</a:t>
            </a:r>
            <a:r>
              <a:rPr lang="it-IT" sz="1800" b="1" dirty="0"/>
              <a:t> </a:t>
            </a:r>
            <a:r>
              <a:rPr lang="it-IT" sz="1800" b="1" dirty="0" smtClean="0"/>
              <a:t>                                                          </a:t>
            </a:r>
            <a:r>
              <a:rPr lang="it-IT" sz="1600" b="1" dirty="0" smtClean="0">
                <a:latin typeface="Liberation Sans"/>
              </a:rPr>
              <a:t>M.S. III A</a:t>
            </a:r>
          </a:p>
          <a:p>
            <a:pPr fontAlgn="base"/>
            <a:endParaRPr lang="it-IT" sz="1600" b="1" dirty="0" smtClean="0">
              <a:latin typeface="Times New Roman" panose="020B0604020202020204" pitchFamily="34" charset="0"/>
            </a:endParaRPr>
          </a:p>
          <a:p>
            <a:pPr fontAlgn="base"/>
            <a:endParaRPr lang="it-IT" sz="1600" b="1" dirty="0" smtClean="0">
              <a:latin typeface="Times New Roman" panose="020B0604020202020204" pitchFamily="34" charset="0"/>
            </a:endParaRPr>
          </a:p>
          <a:p>
            <a:pPr fontAlgn="base"/>
            <a:endParaRPr lang="it-IT" sz="1600" b="1" dirty="0">
              <a:latin typeface="Times New Roman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44266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tice">
  <a:themeElements>
    <a:clrScheme name="Vert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Vert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ert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172</TotalTime>
  <Words>223</Words>
  <Application>Microsoft Macintosh PowerPoint</Application>
  <PresentationFormat>Personalizzato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Vertice</vt:lpstr>
      <vt:lpstr>La Giornata Mondiale  dei Diritti Umani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Giornata Mondiale dei D</dc:title>
  <dc:creator>Admin</dc:creator>
  <cp:lastModifiedBy>Alberto Callari</cp:lastModifiedBy>
  <cp:revision>32</cp:revision>
  <dcterms:modified xsi:type="dcterms:W3CDTF">2015-12-02T14:24:15Z</dcterms:modified>
</cp:coreProperties>
</file>