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00"/>
    <a:srgbClr val="CC0000"/>
    <a:srgbClr val="663300"/>
    <a:srgbClr val="C5B015"/>
    <a:srgbClr val="17375D"/>
    <a:srgbClr val="122B4A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7" d="100"/>
          <a:sy n="77" d="100"/>
        </p:scale>
        <p:origin x="-1176" y="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6D44C-FBC5-46E0-960D-2BE7974F7BCB}" type="datetimeFigureOut">
              <a:rPr lang="it-IT" smtClean="0"/>
              <a:pPr/>
              <a:t>07/11/2015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0144A5-CAA6-4023-8B98-8B7C253E2FE6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6072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C82-C872-4F9A-8CD8-BA3BCF2DDBFE}" type="datetimeFigureOut">
              <a:rPr lang="it-IT" smtClean="0"/>
              <a:pPr/>
              <a:t>07/11/2015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029C-2155-4BA0-B6E4-B9875679C431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C82-C872-4F9A-8CD8-BA3BCF2DDBFE}" type="datetimeFigureOut">
              <a:rPr lang="it-IT" smtClean="0"/>
              <a:pPr/>
              <a:t>07/11/2015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029C-2155-4BA0-B6E4-B9875679C431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2" y="366713"/>
            <a:ext cx="4476751" cy="78009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C82-C872-4F9A-8CD8-BA3BCF2DDBFE}" type="datetimeFigureOut">
              <a:rPr lang="it-IT" smtClean="0"/>
              <a:pPr/>
              <a:t>07/11/2015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029C-2155-4BA0-B6E4-B9875679C431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C82-C872-4F9A-8CD8-BA3BCF2DDBFE}" type="datetimeFigureOut">
              <a:rPr lang="it-IT" smtClean="0"/>
              <a:pPr/>
              <a:t>07/11/2015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029C-2155-4BA0-B6E4-B9875679C431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C82-C872-4F9A-8CD8-BA3BCF2DDBFE}" type="datetimeFigureOut">
              <a:rPr lang="it-IT" smtClean="0"/>
              <a:pPr/>
              <a:t>07/11/2015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029C-2155-4BA0-B6E4-B9875679C431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2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505202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C82-C872-4F9A-8CD8-BA3BCF2DDBFE}" type="datetimeFigureOut">
              <a:rPr lang="it-IT" smtClean="0"/>
              <a:pPr/>
              <a:t>07/11/2015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029C-2155-4BA0-B6E4-B9875679C431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C82-C872-4F9A-8CD8-BA3BCF2DDBFE}" type="datetimeFigureOut">
              <a:rPr lang="it-IT" smtClean="0"/>
              <a:pPr/>
              <a:t>07/11/2015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029C-2155-4BA0-B6E4-B9875679C431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C82-C872-4F9A-8CD8-BA3BCF2DDBFE}" type="datetimeFigureOut">
              <a:rPr lang="it-IT" smtClean="0"/>
              <a:pPr/>
              <a:t>07/11/2015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029C-2155-4BA0-B6E4-B9875679C431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C82-C872-4F9A-8CD8-BA3BCF2DDBFE}" type="datetimeFigureOut">
              <a:rPr lang="it-IT" smtClean="0"/>
              <a:pPr/>
              <a:t>07/11/2015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029C-2155-4BA0-B6E4-B9875679C431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C82-C872-4F9A-8CD8-BA3BCF2DDBFE}" type="datetimeFigureOut">
              <a:rPr lang="it-IT" smtClean="0"/>
              <a:pPr/>
              <a:t>07/11/2015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029C-2155-4BA0-B6E4-B9875679C431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C82-C872-4F9A-8CD8-BA3BCF2DDBFE}" type="datetimeFigureOut">
              <a:rPr lang="it-IT" smtClean="0"/>
              <a:pPr/>
              <a:t>07/11/2015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029C-2155-4BA0-B6E4-B9875679C431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7BC82-C872-4F9A-8CD8-BA3BCF2DDBFE}" type="datetimeFigureOut">
              <a:rPr lang="it-IT" smtClean="0"/>
              <a:pPr/>
              <a:t>07/11/2015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9029C-2155-4BA0-B6E4-B9875679C431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th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6118" y="0"/>
            <a:ext cx="2917882" cy="1124744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370223"/>
            <a:ext cx="9144000" cy="333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7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Il 20 Novembre si celebra la giornata mondiale sui DIRITTI DELL’INFANZIA E DELLA ADOLESCENZA.</a:t>
            </a:r>
            <a:endParaRPr kumimoji="0" lang="it-IT" sz="17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7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Nel 1989 è stato stipulato un trattato che ha stabilito i diritti dei bambini, indicando gli strumenti per tutelarli, e vincolando i 194 stati che hanno partecipato. Tutto questo è stato possibile grazie al lavoro dell’UNICEF.</a:t>
            </a:r>
            <a:endParaRPr kumimoji="0" lang="it-IT" sz="17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7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Nonostante l’impegno dei stati aderenti, in varie parti del mondo ancora oggi molti bambini o adolescenti sono vittime di violenze o abusi, discriminati, emarginati o vivono in condizioni di grave trascuratezza.</a:t>
            </a:r>
            <a:endParaRPr kumimoji="0" lang="it-IT" sz="17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7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Anche EXPO MILANO 2015 è attiva su questo tema e ha a cuore i diritti dei più piccoli. La prossima esposizione universale infatti rappresenta una grande opportunità educativa tesa a sensibilizzare anche i bambini nel sentirsi partecipi e protagonisti delle scelte di sostenibilità che competono a tutti i cittadini del Pianeta. </a:t>
            </a:r>
            <a:endParaRPr kumimoji="0" lang="it-IT" sz="17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Immagine 19" descr="th (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224" y="2647892"/>
            <a:ext cx="9262743" cy="4776342"/>
          </a:xfrm>
          <a:prstGeom prst="rect">
            <a:avLst/>
          </a:prstGeom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0888" y="2732234"/>
            <a:ext cx="9138419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Il 20 Novembre si celebra </a:t>
            </a:r>
            <a:r>
              <a:rPr lang="it-IT" b="1" dirty="0" smtClean="0"/>
              <a:t>la </a:t>
            </a:r>
            <a:r>
              <a:rPr kumimoji="0" lang="it-IT" b="1" i="0" u="sng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GIORNATA MONDIALE DEI DIRITTI DELL’INFANZIA E DELLA ADOLESCENZA.</a:t>
            </a:r>
            <a:r>
              <a:rPr kumimoji="0" lang="it-IT" b="1" i="0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t-IT" b="1" i="0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In </a:t>
            </a:r>
            <a:r>
              <a:rPr kumimoji="0" lang="it-IT" b="1" i="0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questa data nel 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1989 è stato stipulata la </a:t>
            </a:r>
            <a:r>
              <a:rPr lang="it-IT" b="1" dirty="0" smtClean="0"/>
              <a:t>Convenzione ONU sui diritti dell’infanzia e dell’adolescenza,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un trattato che </a:t>
            </a:r>
            <a:r>
              <a:rPr lang="it-IT" b="1" dirty="0" smtClean="0"/>
              <a:t>riconosce la vulnerabilità dei bambini garantendo loro la non discriminazione e volgendo particolare attenzione ai rifugiati o membri di minoranze. Nei 54 articoli, sono contenuti i diritti fondamentali da riconoscere a tutti i minori  in ogni parte del mondo. I 194 Stati che l’hanno ratificata sono tenuti a fornire garanzie per il diritto alla sopravvivenza, allo sviluppo, alla  protezione e alla libera espressione. 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Tutto questo è stato possibile grazie al lavoro dell’UNICEF.  </a:t>
            </a:r>
            <a:r>
              <a:rPr lang="it-IT" b="1" dirty="0" smtClean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Alla convenzione sono seguiti  negli anni altri accordi e sono stati aggiunti protocolli  ma, 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nonostante l’impegno degli stati aderenti, in varie parti del mondo ancora oggi molti bambini e adolescenti sono vittime di violenze o abusi e </a:t>
            </a:r>
            <a:r>
              <a:rPr lang="it-IT" b="1" dirty="0">
                <a:ea typeface="Calibri" pitchFamily="34" charset="0"/>
                <a:cs typeface="Times New Roman" pitchFamily="18" charset="0"/>
              </a:rPr>
              <a:t>vivono discriminati in 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condizioni di grave trascuratezza.</a:t>
            </a:r>
            <a:r>
              <a:rPr lang="it-IT" b="1" dirty="0">
                <a:ea typeface="Calibri" pitchFamily="34" charset="0"/>
                <a:cs typeface="Times New Roman" pitchFamily="18" charset="0"/>
              </a:rPr>
              <a:t> </a:t>
            </a:r>
            <a:r>
              <a:rPr lang="it-IT" b="1" dirty="0" smtClean="0"/>
              <a:t>Perché la </a:t>
            </a:r>
            <a:r>
              <a:rPr lang="it-IT" b="1" dirty="0"/>
              <a:t>Convenzione </a:t>
            </a:r>
            <a:r>
              <a:rPr lang="it-IT" b="1" dirty="0" smtClean="0"/>
              <a:t>diventi una </a:t>
            </a:r>
            <a:r>
              <a:rPr lang="it-IT" b="1" dirty="0"/>
              <a:t>realtà per ogni </a:t>
            </a:r>
            <a:r>
              <a:rPr lang="it-IT" b="1" dirty="0" smtClean="0"/>
              <a:t>bambino </a:t>
            </a:r>
            <a:r>
              <a:rPr lang="it-IT" b="1" dirty="0" smtClean="0"/>
              <a:t>c’è bisogno </a:t>
            </a:r>
            <a:r>
              <a:rPr lang="it-IT" b="1" dirty="0"/>
              <a:t>di soluzioni innovative, </a:t>
            </a:r>
            <a:r>
              <a:rPr lang="it-IT" b="1" dirty="0" smtClean="0"/>
              <a:t>dell’incremento </a:t>
            </a:r>
            <a:r>
              <a:rPr lang="it-IT" b="1" dirty="0" smtClean="0"/>
              <a:t>di </a:t>
            </a:r>
            <a:r>
              <a:rPr lang="it-IT" b="1" dirty="0"/>
              <a:t>risorse, </a:t>
            </a:r>
            <a:r>
              <a:rPr lang="it-IT" b="1" dirty="0" smtClean="0"/>
              <a:t>della volontà </a:t>
            </a:r>
            <a:r>
              <a:rPr lang="it-IT" b="1" dirty="0"/>
              <a:t>politica di investire sui bambini </a:t>
            </a:r>
            <a:r>
              <a:rPr lang="it-IT" b="1" dirty="0" smtClean="0"/>
              <a:t>mettendo il </a:t>
            </a:r>
            <a:r>
              <a:rPr lang="it-IT" b="1" dirty="0"/>
              <a:t>loro benessere al centro dell’agenda politica, economica e </a:t>
            </a:r>
            <a:r>
              <a:rPr lang="it-IT" b="1" dirty="0" smtClean="0"/>
              <a:t>sociale di ogni  Paese.</a:t>
            </a:r>
            <a:r>
              <a:rPr lang="it-IT" b="1" dirty="0" smtClean="0">
                <a:cs typeface="Times New Roman" pitchFamily="18" charset="0"/>
              </a:rPr>
              <a:t>                                                                       </a:t>
            </a:r>
            <a:r>
              <a:rPr lang="it-IT" sz="1600" b="1" dirty="0" smtClean="0">
                <a:cs typeface="Times New Roman" pitchFamily="18" charset="0"/>
              </a:rPr>
              <a:t>G.N  III A</a:t>
            </a:r>
            <a:endParaRPr lang="it-IT" sz="1600" b="1" dirty="0" smtClean="0"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t-IT" sz="1400" b="1" dirty="0" smtClean="0">
                <a:cs typeface="Times New Roman" pitchFamily="18" charset="0"/>
              </a:rPr>
              <a:t>Per approfondire</a:t>
            </a:r>
            <a:r>
              <a:rPr lang="it-IT" sz="1200" b="1" dirty="0" smtClean="0">
                <a:cs typeface="Times New Roman" pitchFamily="18" charset="0"/>
              </a:rPr>
              <a:t>:  http</a:t>
            </a:r>
            <a:r>
              <a:rPr lang="it-IT" sz="1200" b="1" dirty="0">
                <a:cs typeface="Times New Roman" pitchFamily="18" charset="0"/>
              </a:rPr>
              <a:t>://hubmiur.pubblica.istruzione.it/web/istruzione/dettaglio-news/-/dettaglioNews/viewDettaglio/23153/11210</a:t>
            </a:r>
            <a:endParaRPr kumimoji="0" lang="it-IT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050" name="Picture 2" descr="unicef bimbi 20 novembre 83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0"/>
            <a:ext cx="5376445" cy="270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oivcamcomca.blog.tiscali.it/files/2012/11/20-nov-diritti-bimb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3824937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th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992906"/>
            <a:ext cx="3851920" cy="2535243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763688" y="367464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«ai sensi della presente Convenzione si intende per bambino ogni essere umano avente un'età inferiore ai 18 anni»</a:t>
            </a:r>
          </a:p>
        </p:txBody>
      </p:sp>
      <p:sp>
        <p:nvSpPr>
          <p:cNvPr id="5" name="Rettangolo 4"/>
          <p:cNvSpPr/>
          <p:nvPr/>
        </p:nvSpPr>
        <p:spPr>
          <a:xfrm>
            <a:off x="720080" y="148478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l testo contiene anche articoli rivolti alla protezione contro l'abuso e lo sfruttamento e si impegna a far sì che il bambino faccia valere il proprio pensiero</a:t>
            </a:r>
          </a:p>
        </p:txBody>
      </p:sp>
      <p:sp>
        <p:nvSpPr>
          <p:cNvPr id="6" name="Rettangolo 5"/>
          <p:cNvSpPr/>
          <p:nvPr/>
        </p:nvSpPr>
        <p:spPr>
          <a:xfrm>
            <a:off x="2483768" y="536487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Principio di non discriminazione: sancito all'art. 2, impegna gli Stati parti ad assicurare i diritti sanciti a tutti i minori, senza distinzione di razza, colore, sesso, lingua, religione, opinione del bambino e dei genitori;</a:t>
            </a:r>
          </a:p>
        </p:txBody>
      </p:sp>
    </p:spTree>
    <p:extLst>
      <p:ext uri="{BB962C8B-B14F-4D97-AF65-F5344CB8AC3E}">
        <p14:creationId xmlns:p14="http://schemas.microsoft.com/office/powerpoint/2010/main" val="423881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448</Words>
  <Application>Microsoft Office PowerPoint</Application>
  <PresentationFormat>Presentazione su schermo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Presentazione standard di PowerPoint</vt:lpstr>
      <vt:lpstr>Presentazione standard di PowerPoint</vt:lpstr>
    </vt:vector>
  </TitlesOfParts>
  <Company>Administrator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Gabriele</dc:creator>
  <cp:lastModifiedBy>Admin</cp:lastModifiedBy>
  <cp:revision>38</cp:revision>
  <dcterms:created xsi:type="dcterms:W3CDTF">2015-10-19T19:42:50Z</dcterms:created>
  <dcterms:modified xsi:type="dcterms:W3CDTF">2015-11-07T07:15:02Z</dcterms:modified>
</cp:coreProperties>
</file>