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sldIdLst>
    <p:sldId id="256" r:id="rId2"/>
  </p:sldIdLst>
  <p:sldSz cx="936148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EE0C"/>
    <a:srgbClr val="1EA90B"/>
    <a:srgbClr val="AE069A"/>
    <a:srgbClr val="AD0799"/>
    <a:srgbClr val="FEE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6" d="100"/>
          <a:sy n="116" d="100"/>
        </p:scale>
        <p:origin x="-2536" y="-440"/>
      </p:cViewPr>
      <p:guideLst>
        <p:guide orient="horz" pos="2160"/>
        <p:guide pos="29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 bwMode="white">
          <a:xfrm>
            <a:off x="0" y="5971032"/>
            <a:ext cx="9361488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tangolo 9"/>
          <p:cNvSpPr/>
          <p:nvPr/>
        </p:nvSpPr>
        <p:spPr>
          <a:xfrm>
            <a:off x="-9361" y="6053328"/>
            <a:ext cx="2302926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ttangolo 10"/>
          <p:cNvSpPr/>
          <p:nvPr/>
        </p:nvSpPr>
        <p:spPr>
          <a:xfrm>
            <a:off x="2415264" y="6044184"/>
            <a:ext cx="694622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418384" y="4038600"/>
            <a:ext cx="6631054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418385" y="6050037"/>
            <a:ext cx="6865091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78012" y="6068699"/>
            <a:ext cx="2106335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134994" y="236539"/>
            <a:ext cx="6006955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191302" y="228600"/>
            <a:ext cx="858136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9066" y="609601"/>
            <a:ext cx="2106335" cy="55165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8075" y="609600"/>
            <a:ext cx="5694905" cy="5516564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709066" y="6248403"/>
            <a:ext cx="2262360" cy="365125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68076" y="6248208"/>
            <a:ext cx="5706047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Rettangolo 6"/>
          <p:cNvSpPr/>
          <p:nvPr/>
        </p:nvSpPr>
        <p:spPr bwMode="white">
          <a:xfrm>
            <a:off x="6241318" y="0"/>
            <a:ext cx="327652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ttangolo 7"/>
          <p:cNvSpPr/>
          <p:nvPr/>
        </p:nvSpPr>
        <p:spPr>
          <a:xfrm>
            <a:off x="6288125" y="609600"/>
            <a:ext cx="234037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tangolo 8"/>
          <p:cNvSpPr/>
          <p:nvPr/>
        </p:nvSpPr>
        <p:spPr>
          <a:xfrm>
            <a:off x="6288125" y="0"/>
            <a:ext cx="234037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6138444" y="141555"/>
            <a:ext cx="533400" cy="250291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7220" y="228600"/>
            <a:ext cx="8347327" cy="9906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27220" y="1600200"/>
            <a:ext cx="8347327" cy="44958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404224" y="2743200"/>
            <a:ext cx="7292535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Rettangolo 6"/>
          <p:cNvSpPr/>
          <p:nvPr/>
        </p:nvSpPr>
        <p:spPr bwMode="white">
          <a:xfrm>
            <a:off x="0" y="1524000"/>
            <a:ext cx="9361488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ttangolo 7"/>
          <p:cNvSpPr/>
          <p:nvPr/>
        </p:nvSpPr>
        <p:spPr>
          <a:xfrm>
            <a:off x="0" y="1600200"/>
            <a:ext cx="1326211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tangolo 8"/>
          <p:cNvSpPr/>
          <p:nvPr/>
        </p:nvSpPr>
        <p:spPr>
          <a:xfrm>
            <a:off x="1404223" y="1600200"/>
            <a:ext cx="7957265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4223" y="1600200"/>
            <a:ext cx="780124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326211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24099" y="1589567"/>
            <a:ext cx="3978632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960136" y="1589567"/>
            <a:ext cx="3978632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6087" y="273050"/>
            <a:ext cx="8347327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24099" y="2438400"/>
            <a:ext cx="3978632" cy="35814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914781" y="2438400"/>
            <a:ext cx="3978632" cy="35814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12" name="Segnaposto numero diapositiva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t-IT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"/>
          </p:nvPr>
        </p:nvSpPr>
        <p:spPr>
          <a:xfrm>
            <a:off x="624099" y="1752600"/>
            <a:ext cx="3978632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3"/>
          </p:nvPr>
        </p:nvSpPr>
        <p:spPr>
          <a:xfrm>
            <a:off x="4914781" y="1752600"/>
            <a:ext cx="3978632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46087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4099" y="273050"/>
            <a:ext cx="8269314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24099" y="1752600"/>
            <a:ext cx="163826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2418384" y="1752600"/>
            <a:ext cx="6553042" cy="4419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38261" y="5486400"/>
            <a:ext cx="748919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/>
          <p:nvPr/>
        </p:nvSpPr>
        <p:spPr bwMode="white">
          <a:xfrm>
            <a:off x="-9361" y="4572000"/>
            <a:ext cx="9361488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tangolo 8"/>
          <p:cNvSpPr/>
          <p:nvPr/>
        </p:nvSpPr>
        <p:spPr>
          <a:xfrm>
            <a:off x="-9361" y="4663440"/>
            <a:ext cx="1497838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tangolo 9"/>
          <p:cNvSpPr/>
          <p:nvPr/>
        </p:nvSpPr>
        <p:spPr>
          <a:xfrm>
            <a:off x="1582091" y="4654296"/>
            <a:ext cx="7779397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38261" y="4648200"/>
            <a:ext cx="748919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Rettangolo 10"/>
          <p:cNvSpPr/>
          <p:nvPr/>
        </p:nvSpPr>
        <p:spPr bwMode="white">
          <a:xfrm>
            <a:off x="1482236" y="0"/>
            <a:ext cx="102976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>
          <a:xfrm>
            <a:off x="6397017" y="6248401"/>
            <a:ext cx="2730434" cy="365125"/>
          </a:xfrm>
        </p:spPr>
        <p:txBody>
          <a:bodyPr rtlCol="0"/>
          <a:lstStyle/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82236" cy="663578"/>
          </a:xfrm>
        </p:spPr>
        <p:txBody>
          <a:bodyPr rtlCol="0"/>
          <a:lstStyle>
            <a:lvl1pPr>
              <a:defRPr sz="2800"/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1638260" y="6248207"/>
            <a:ext cx="4680744" cy="365125"/>
          </a:xfrm>
        </p:spPr>
        <p:txBody>
          <a:bodyPr rtlCol="0"/>
          <a:lstStyle/>
          <a:p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97694" y="0"/>
            <a:ext cx="776379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dirty="0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624099" y="228600"/>
            <a:ext cx="8347327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627220" y="1600200"/>
            <a:ext cx="8347327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240992" y="6248401"/>
            <a:ext cx="2730434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18/05/15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624100" y="6248207"/>
            <a:ext cx="5550022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7" name="Rettangolo 6"/>
          <p:cNvSpPr/>
          <p:nvPr/>
        </p:nvSpPr>
        <p:spPr bwMode="white">
          <a:xfrm>
            <a:off x="0" y="1234440"/>
            <a:ext cx="9361488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ttangolo 7"/>
          <p:cNvSpPr/>
          <p:nvPr/>
        </p:nvSpPr>
        <p:spPr>
          <a:xfrm>
            <a:off x="0" y="1280160"/>
            <a:ext cx="546087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tangolo 8"/>
          <p:cNvSpPr/>
          <p:nvPr/>
        </p:nvSpPr>
        <p:spPr>
          <a:xfrm>
            <a:off x="604596" y="1280160"/>
            <a:ext cx="8756892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46087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‹n.›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meteoweb.eu/wp-content/uploads/2013/11/CERVELLO-COLORATO-Co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61488" cy="6858000"/>
          </a:xfrm>
          <a:prstGeom prst="rect">
            <a:avLst/>
          </a:prstGeom>
          <a:noFill/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1028" name="AutoShape 4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0" name="AutoShape 6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2" name="AutoShape 8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4" name="AutoShape 10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6" name="AutoShape 12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8" name="AutoShape 14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40" name="AutoShape 16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44" name="AutoShape 20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6" y="-433388"/>
            <a:ext cx="965403" cy="914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46" name="AutoShape 22" descr="Risultati immagini per massimo zeviani"/>
          <p:cNvSpPr>
            <a:spLocks noChangeAspect="1" noChangeArrowheads="1"/>
          </p:cNvSpPr>
          <p:nvPr/>
        </p:nvSpPr>
        <p:spPr bwMode="auto">
          <a:xfrm>
            <a:off x="159276" y="-433388"/>
            <a:ext cx="965403" cy="914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3314" name="AutoShape 2" descr="Risultati immagini per glioblastoma"/>
          <p:cNvSpPr>
            <a:spLocks noChangeAspect="1" noChangeArrowheads="1"/>
          </p:cNvSpPr>
          <p:nvPr/>
        </p:nvSpPr>
        <p:spPr bwMode="auto">
          <a:xfrm>
            <a:off x="159275" y="-144463"/>
            <a:ext cx="31205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1822680" y="-61069"/>
            <a:ext cx="753880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0CEE0C"/>
                </a:solidFill>
              </a:rPr>
              <a:t>      Antonio </a:t>
            </a:r>
            <a:r>
              <a:rPr lang="it-IT" sz="4800" b="1" dirty="0" err="1" smtClean="0">
                <a:solidFill>
                  <a:srgbClr val="0CEE0C"/>
                </a:solidFill>
              </a:rPr>
              <a:t>Iavarone</a:t>
            </a:r>
            <a:r>
              <a:rPr lang="it-IT" sz="4800" b="1" dirty="0" smtClean="0">
                <a:solidFill>
                  <a:srgbClr val="0CEE0C"/>
                </a:solidFill>
              </a:rPr>
              <a:t> </a:t>
            </a:r>
          </a:p>
          <a:p>
            <a:pPr algn="just"/>
            <a:r>
              <a:rPr lang="it-IT" dirty="0" smtClean="0"/>
              <a:t>Il neuroscenziato Antonio Iavarone, 52 anni, professore ordinario di neuropatologia al </a:t>
            </a:r>
            <a:r>
              <a:rPr lang="it-IT" i="1" dirty="0" smtClean="0"/>
              <a:t>Columbia </a:t>
            </a:r>
            <a:r>
              <a:rPr lang="it-IT" i="1" dirty="0" err="1" smtClean="0"/>
              <a:t>University</a:t>
            </a:r>
            <a:r>
              <a:rPr lang="it-IT" i="1" dirty="0" smtClean="0"/>
              <a:t> Medical Center </a:t>
            </a:r>
            <a:r>
              <a:rPr lang="it-IT" dirty="0" smtClean="0"/>
              <a:t>di New York, è autore della mappa genetica più completa mai realizzata per il glioblastoma o glioma, uno dei più temibili, aggressivi e diffusi tumori al cervello. Responsabile di un team di ricercatori, è riuscito ad effettuare una scoperta che può cambiare la lotta al cancro.  Uno studio pubblicato dalla rivista  </a:t>
            </a:r>
            <a:r>
              <a:rPr lang="it-IT" i="1" dirty="0" smtClean="0"/>
              <a:t>Science,  </a:t>
            </a:r>
            <a:r>
              <a:rPr lang="it-IT" dirty="0" smtClean="0"/>
              <a:t>spiega come </a:t>
            </a:r>
            <a:r>
              <a:rPr lang="it-IT" dirty="0" err="1" smtClean="0"/>
              <a:t>Iavarone</a:t>
            </a:r>
            <a:r>
              <a:rPr lang="it-IT" dirty="0" smtClean="0"/>
              <a:t> </a:t>
            </a:r>
            <a:r>
              <a:rPr lang="it-IT" dirty="0"/>
              <a:t>sia riuscito ad individuare una </a:t>
            </a:r>
            <a:r>
              <a:rPr lang="it-IT" dirty="0" smtClean="0"/>
              <a:t> nuova </a:t>
            </a:r>
            <a:r>
              <a:rPr lang="it-IT" dirty="0"/>
              <a:t>alterazione </a:t>
            </a:r>
            <a:r>
              <a:rPr lang="it-IT" dirty="0" smtClean="0"/>
              <a:t> genetica  che  causa </a:t>
            </a:r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429715" y="2600996"/>
            <a:ext cx="89202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uno </a:t>
            </a:r>
            <a:r>
              <a:rPr lang="it-IT" dirty="0" smtClean="0"/>
              <a:t>dei tumori più maligni del cervello, identificando una terapia specifica per combattere un tumore finora incurabile. </a:t>
            </a:r>
            <a:r>
              <a:rPr lang="it-IT" dirty="0"/>
              <a:t>Si tratta, in questo settore della ricerca scientifica, di una scoperta davvero importante per la </a:t>
            </a:r>
            <a:r>
              <a:rPr lang="it-IT" dirty="0" smtClean="0"/>
              <a:t>quale </a:t>
            </a:r>
            <a:r>
              <a:rPr lang="it-IT" dirty="0"/>
              <a:t>un team di </a:t>
            </a:r>
            <a:r>
              <a:rPr lang="it-IT" dirty="0" smtClean="0"/>
              <a:t>scienziati, </a:t>
            </a:r>
            <a:r>
              <a:rPr lang="it-IT" dirty="0"/>
              <a:t>guidati da un italiano, è entrato meritevolmente al quarantesimo posto nella classifica dei cento eventi più significativi per la scienza dell’anno </a:t>
            </a:r>
            <a:r>
              <a:rPr lang="it-IT" dirty="0" smtClean="0"/>
              <a:t>2012.</a:t>
            </a:r>
            <a:endParaRPr lang="it-IT" dirty="0"/>
          </a:p>
          <a:p>
            <a:pPr algn="just"/>
            <a:r>
              <a:rPr lang="it-IT" dirty="0" smtClean="0"/>
              <a:t>A </a:t>
            </a:r>
            <a:r>
              <a:rPr lang="it-IT" dirty="0" smtClean="0"/>
              <a:t>contribuire alla straordinaria scoperta, anche la moglie italiana Anna Lasorella, pediatra esperta di biologia dei tumori cerebrali, anche lei ricercatrice presso il </a:t>
            </a:r>
            <a:r>
              <a:rPr lang="it-IT" i="1" dirty="0" smtClean="0"/>
              <a:t>Columbia Medical. </a:t>
            </a:r>
            <a:r>
              <a:rPr lang="it-IT" dirty="0" smtClean="0"/>
              <a:t>Iavarone e sua moglie hanno lasciato l’Italia nel 1999. Entrambi lavoravano nella divisione di Oncologia pediatrica dell’</a:t>
            </a:r>
            <a:r>
              <a:rPr lang="it-IT" i="1" dirty="0" smtClean="0"/>
              <a:t>Università Cattolica </a:t>
            </a:r>
            <a:r>
              <a:rPr lang="it-IT" dirty="0" smtClean="0"/>
              <a:t>di Roma, ma di fronte all’impossibilità di continuare il proprio percorso di ricerca in Italia, hanno deciso di trasferirsi negli Usa e iniziato a collezionare un successo professionale dopo l’altro, pubblicando sulle più prestigiose riviste scientifiche internazionali. La loro, una straordinaria storia d’amore e di abnegazione, ma a noi, che restiamo da quest’altra parte del mare, resta l’amaro in bocca sapendo che altri due talenti abbiano preso il volo. 	</a:t>
            </a:r>
          </a:p>
          <a:p>
            <a:pPr algn="ctr"/>
            <a:r>
              <a:rPr lang="it-IT" dirty="0" smtClean="0"/>
              <a:t>G</a:t>
            </a:r>
            <a:r>
              <a:rPr lang="it-IT" dirty="0" smtClean="0"/>
              <a:t>. F. III A</a:t>
            </a:r>
            <a:endParaRPr lang="it-IT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552" y="8770"/>
            <a:ext cx="1936233" cy="25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Luna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Lun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617</TotalTime>
  <Words>284</Words>
  <Application>Microsoft Macintosh PowerPoint</Application>
  <PresentationFormat>Personalizzato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Luna</vt:lpstr>
      <vt:lpstr>                                                                 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                                            </dc:title>
  <dc:creator>giulia</dc:creator>
  <cp:lastModifiedBy>Alberto Callari</cp:lastModifiedBy>
  <cp:revision>54</cp:revision>
  <dcterms:created xsi:type="dcterms:W3CDTF">2015-04-22T20:12:07Z</dcterms:created>
  <dcterms:modified xsi:type="dcterms:W3CDTF">2015-05-18T20:11:02Z</dcterms:modified>
</cp:coreProperties>
</file>