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F1B78-FC18-4E4A-B3C2-61DD0D399B2B}" type="datetimeFigureOut">
              <a:rPr lang="it-IT" smtClean="0"/>
              <a:t>14/03/2015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3CE3B-C314-4E41-A682-A3AB493E1C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9064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F1B78-FC18-4E4A-B3C2-61DD0D399B2B}" type="datetimeFigureOut">
              <a:rPr lang="it-IT" smtClean="0"/>
              <a:t>14/03/2015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3CE3B-C314-4E41-A682-A3AB493E1C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9803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F1B78-FC18-4E4A-B3C2-61DD0D399B2B}" type="datetimeFigureOut">
              <a:rPr lang="it-IT" smtClean="0"/>
              <a:t>14/03/2015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3CE3B-C314-4E41-A682-A3AB493E1C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3133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F1B78-FC18-4E4A-B3C2-61DD0D399B2B}" type="datetimeFigureOut">
              <a:rPr lang="it-IT" smtClean="0"/>
              <a:t>14/03/2015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3CE3B-C314-4E41-A682-A3AB493E1C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0430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F1B78-FC18-4E4A-B3C2-61DD0D399B2B}" type="datetimeFigureOut">
              <a:rPr lang="it-IT" smtClean="0"/>
              <a:t>14/03/2015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3CE3B-C314-4E41-A682-A3AB493E1C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0911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F1B78-FC18-4E4A-B3C2-61DD0D399B2B}" type="datetimeFigureOut">
              <a:rPr lang="it-IT" smtClean="0"/>
              <a:t>14/03/2015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3CE3B-C314-4E41-A682-A3AB493E1C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191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F1B78-FC18-4E4A-B3C2-61DD0D399B2B}" type="datetimeFigureOut">
              <a:rPr lang="it-IT" smtClean="0"/>
              <a:t>14/03/2015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3CE3B-C314-4E41-A682-A3AB493E1C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468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F1B78-FC18-4E4A-B3C2-61DD0D399B2B}" type="datetimeFigureOut">
              <a:rPr lang="it-IT" smtClean="0"/>
              <a:t>14/03/2015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3CE3B-C314-4E41-A682-A3AB493E1C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0173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F1B78-FC18-4E4A-B3C2-61DD0D399B2B}" type="datetimeFigureOut">
              <a:rPr lang="it-IT" smtClean="0"/>
              <a:t>14/03/2015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3CE3B-C314-4E41-A682-A3AB493E1C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7299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F1B78-FC18-4E4A-B3C2-61DD0D399B2B}" type="datetimeFigureOut">
              <a:rPr lang="it-IT" smtClean="0"/>
              <a:t>14/03/2015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3CE3B-C314-4E41-A682-A3AB493E1C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2459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F1B78-FC18-4E4A-B3C2-61DD0D399B2B}" type="datetimeFigureOut">
              <a:rPr lang="it-IT" smtClean="0"/>
              <a:t>14/03/2015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3CE3B-C314-4E41-A682-A3AB493E1C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0867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AF1B78-FC18-4E4A-B3C2-61DD0D399B2B}" type="datetimeFigureOut">
              <a:rPr lang="it-IT" smtClean="0"/>
              <a:t>14/03/2015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83CE3B-C314-4E41-A682-A3AB493E1C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9961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339752" y="4005064"/>
            <a:ext cx="6400800" cy="17526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it-IT" sz="1800" dirty="0" smtClean="0"/>
              <a:t>Il napoletano </a:t>
            </a:r>
            <a:r>
              <a:rPr lang="it-IT" sz="1800" b="1" dirty="0" smtClean="0"/>
              <a:t>Vincenzo Di Marzo  è d</a:t>
            </a:r>
            <a:r>
              <a:rPr lang="it-IT" sz="1800" dirty="0" smtClean="0"/>
              <a:t>al2013 è </a:t>
            </a:r>
            <a:r>
              <a:rPr lang="it-IT" sz="1800" b="1" dirty="0" smtClean="0"/>
              <a:t>fra i 400 migliori scienziati del mondo</a:t>
            </a:r>
            <a:r>
              <a:rPr lang="it-IT" sz="1800" dirty="0" smtClean="0"/>
              <a:t> .Direttore di Ricerca presso l’</a:t>
            </a:r>
            <a:r>
              <a:rPr lang="it-IT" sz="1800" b="1" dirty="0" smtClean="0"/>
              <a:t>Istituto di Chimica Biomolecolare del Consiglio Nazionale delle Ricerche (ICB – CNR) di Pozzuoli </a:t>
            </a:r>
            <a:r>
              <a:rPr lang="it-IT" sz="1800" dirty="0" smtClean="0"/>
              <a:t>(Napoli)alla </a:t>
            </a:r>
            <a:r>
              <a:rPr lang="it-IT" sz="1800" b="1" dirty="0" smtClean="0"/>
              <a:t>scoperta</a:t>
            </a:r>
            <a:r>
              <a:rPr lang="it-IT" sz="1800" dirty="0" smtClean="0"/>
              <a:t>, comunicata nell’estate 2012 e pubblicata su </a:t>
            </a:r>
            <a:r>
              <a:rPr lang="it-IT" sz="1800" i="1" dirty="0" smtClean="0"/>
              <a:t>Nature Medicine</a:t>
            </a:r>
            <a:r>
              <a:rPr lang="it-IT" sz="1800" dirty="0" smtClean="0"/>
              <a:t>, </a:t>
            </a:r>
            <a:r>
              <a:rPr lang="it-IT" sz="1800" b="1" dirty="0" smtClean="0"/>
              <a:t>del meccanismo molecolare in grado di bloccare la crescita del glioblastoma</a:t>
            </a:r>
            <a:r>
              <a:rPr lang="it-IT" sz="1800" dirty="0" smtClean="0"/>
              <a:t>, la neoplasia più maligna del sistema nervoso centrale. </a:t>
            </a:r>
            <a:endParaRPr lang="it-IT" sz="1800" dirty="0"/>
          </a:p>
        </p:txBody>
      </p:sp>
      <p:pic>
        <p:nvPicPr>
          <p:cNvPr id="1028" name="Picture 4" descr="di marzo - bra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0730" y="-7462"/>
            <a:ext cx="10293165" cy="6865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ottotitolo 2"/>
          <p:cNvSpPr txBox="1">
            <a:spLocks/>
          </p:cNvSpPr>
          <p:nvPr/>
        </p:nvSpPr>
        <p:spPr>
          <a:xfrm>
            <a:off x="0" y="2132856"/>
            <a:ext cx="7662575" cy="1752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t-IT" sz="2000" b="1" dirty="0" smtClean="0">
                <a:solidFill>
                  <a:schemeClr val="bg1"/>
                </a:solidFill>
              </a:rPr>
              <a:t>                Il biochimico napoletano </a:t>
            </a:r>
            <a:r>
              <a:rPr lang="it-IT" sz="2000" b="1" u="sng" dirty="0" smtClean="0">
                <a:solidFill>
                  <a:schemeClr val="bg1"/>
                </a:solidFill>
              </a:rPr>
              <a:t>Vincenzo Di Marzo</a:t>
            </a:r>
            <a:r>
              <a:rPr lang="it-IT" sz="2000" b="1" dirty="0" smtClean="0">
                <a:solidFill>
                  <a:schemeClr val="bg1"/>
                </a:solidFill>
              </a:rPr>
              <a:t>  è, dal 2013, </a:t>
            </a:r>
          </a:p>
          <a:p>
            <a:pPr algn="just"/>
            <a:r>
              <a:rPr lang="it-IT" sz="2000" b="1" dirty="0" smtClean="0">
                <a:solidFill>
                  <a:schemeClr val="bg1"/>
                </a:solidFill>
              </a:rPr>
              <a:t>fra i 400 migliori scienziati del mondo, secondo una speciale classifica che tiene conto della qualità delle ricerche svolte e della prolificità di pubblicazioni ad alto </a:t>
            </a:r>
            <a:r>
              <a:rPr lang="it-IT" sz="2000" b="1" dirty="0" smtClean="0">
                <a:solidFill>
                  <a:schemeClr val="bg1"/>
                </a:solidFill>
              </a:rPr>
              <a:t>livello</a:t>
            </a:r>
            <a:r>
              <a:rPr lang="it-IT" sz="2000" b="1" dirty="0" smtClean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it-IT" sz="2000" b="1" dirty="0" smtClean="0">
                <a:solidFill>
                  <a:schemeClr val="bg1"/>
                </a:solidFill>
              </a:rPr>
              <a:t>Direttore di Ricerca presso l’Istituto di Chimica Biomolecolare del Consiglio Nazionale delle Ricerche (ICB – CNR) di Pozzuoli (Napoli), nell’estate del 2012, comunica la scoperta del </a:t>
            </a:r>
            <a:r>
              <a:rPr lang="it-IT" sz="2000" b="1" dirty="0">
                <a:solidFill>
                  <a:schemeClr val="bg1"/>
                </a:solidFill>
              </a:rPr>
              <a:t>meccanismo molecolare in grado di bloccare la crescita del glioblastoma, la neoplasia più maligna del sistema nervoso centrale. </a:t>
            </a:r>
            <a:endParaRPr lang="it-IT" sz="2000" b="1" dirty="0" smtClean="0">
              <a:solidFill>
                <a:schemeClr val="bg1"/>
              </a:solidFill>
            </a:endParaRPr>
          </a:p>
          <a:p>
            <a:pPr algn="just"/>
            <a:r>
              <a:rPr lang="it-IT" sz="2000" b="1" dirty="0" smtClean="0">
                <a:solidFill>
                  <a:schemeClr val="bg1"/>
                </a:solidFill>
              </a:rPr>
              <a:t>Nel suo laboratorio, attualmente, studia la </a:t>
            </a:r>
            <a:r>
              <a:rPr lang="it-IT" sz="2000" b="1" dirty="0" smtClean="0">
                <a:solidFill>
                  <a:schemeClr val="bg1"/>
                </a:solidFill>
              </a:rPr>
              <a:t>biochimica </a:t>
            </a:r>
            <a:r>
              <a:rPr lang="it-IT" sz="2000" b="1" dirty="0" smtClean="0">
                <a:solidFill>
                  <a:schemeClr val="bg1"/>
                </a:solidFill>
              </a:rPr>
              <a:t>e la farmacologia molecolare degli </a:t>
            </a:r>
            <a:r>
              <a:rPr lang="it-IT" sz="2000" b="1" dirty="0" err="1" smtClean="0">
                <a:solidFill>
                  <a:schemeClr val="bg1"/>
                </a:solidFill>
              </a:rPr>
              <a:t>endocannabinoidi</a:t>
            </a:r>
            <a:r>
              <a:rPr lang="it-IT" sz="2000" b="1" dirty="0" smtClean="0">
                <a:solidFill>
                  <a:schemeClr val="bg1"/>
                </a:solidFill>
              </a:rPr>
              <a:t> </a:t>
            </a:r>
            <a:r>
              <a:rPr lang="it-IT" sz="2000" b="1" dirty="0" smtClean="0">
                <a:solidFill>
                  <a:schemeClr val="bg1"/>
                </a:solidFill>
              </a:rPr>
              <a:t>per trovare nuove strategie terapeutiche per il trattamento dell’obesità, delle malattie metaboliche e alimentari, del dolore e dei disordini infiammatori periferici e centrali.                                                                       </a:t>
            </a:r>
            <a:r>
              <a:rPr lang="it-IT" sz="2000" b="1" dirty="0" smtClean="0">
                <a:solidFill>
                  <a:prstClr val="white"/>
                </a:solidFill>
              </a:rPr>
              <a:t>G</a:t>
            </a:r>
            <a:r>
              <a:rPr lang="it-IT" sz="2000" b="1" dirty="0">
                <a:solidFill>
                  <a:prstClr val="white"/>
                </a:solidFill>
              </a:rPr>
              <a:t>. D</a:t>
            </a:r>
          </a:p>
          <a:p>
            <a:pPr algn="just"/>
            <a:r>
              <a:rPr lang="it-IT" sz="2000" b="1" dirty="0" smtClean="0">
                <a:solidFill>
                  <a:schemeClr val="bg1"/>
                </a:solidFill>
              </a:rPr>
              <a:t>                                                                                                                                                                                                         </a:t>
            </a:r>
            <a:endParaRPr lang="it-IT" sz="2400" b="1" dirty="0">
              <a:solidFill>
                <a:prstClr val="white"/>
              </a:solidFill>
            </a:endParaRPr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0" y="71523"/>
            <a:ext cx="6804248" cy="738664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txBody>
          <a:bodyPr wrap="square" lIns="0" tIns="0" rIns="0" bIns="0" anchor="ctr">
            <a:spAutoFit/>
          </a:bodyPr>
          <a:lstStyle>
            <a:defPPr lvl="0">
              <a:buClr>
                <a:srgbClr val="000000"/>
              </a:buClr>
              <a:buSzPct val="45000"/>
              <a:buFont typeface="StarSymbol"/>
              <a:buNone/>
              <a:defRPr/>
            </a:defPPr>
            <a:lvl1pPr lvl="0" algn="l" rtl="0" hangingPunct="0">
              <a:buClr>
                <a:srgbClr val="000000"/>
              </a:buClr>
              <a:buSzPct val="45000"/>
              <a:buFont typeface="StarSymbol"/>
              <a:buChar char=""/>
              <a:tabLst/>
              <a:defRPr lang="it-IT" sz="2400" b="1" i="1" u="none" strike="noStrike">
                <a:ln>
                  <a:noFill/>
                </a:ln>
                <a:solidFill>
                  <a:srgbClr val="FF9966"/>
                </a:solidFill>
                <a:latin typeface="Albany" pitchFamily="34"/>
                <a:cs typeface="Tahoma" pitchFamily="2"/>
              </a:defRPr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  <a:defRPr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  <a:defRPr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  <a:defRPr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  <a:defRPr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  <a:defRPr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  <a:defRPr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  <a:defRPr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  <a:defRPr/>
            </a:lvl9pPr>
          </a:lstStyle>
          <a:p>
            <a:pPr algn="ctr">
              <a:buFont typeface="StarSymbol"/>
              <a:buNone/>
            </a:pPr>
            <a:r>
              <a:rPr lang="it-IT" sz="4800" u="sng" dirty="0" smtClean="0">
                <a:solidFill>
                  <a:schemeClr val="bg1"/>
                </a:solidFill>
              </a:rPr>
              <a:t>VINCENZO DI MARZO</a:t>
            </a:r>
            <a:endParaRPr lang="it-IT" sz="4800" u="sng" dirty="0">
              <a:solidFill>
                <a:schemeClr val="bg1"/>
              </a:solidFill>
            </a:endParaRPr>
          </a:p>
        </p:txBody>
      </p:sp>
      <p:pic>
        <p:nvPicPr>
          <p:cNvPr id="2" name="Picture 4" descr="http://upload.wikimedia.org/wikipedia/commons/thumb/b/bd/THC_structure.svg/1280px-THC_structure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793" y="777999"/>
            <a:ext cx="2654493" cy="1498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Adrenali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610" y="3147070"/>
            <a:ext cx="1476772" cy="1476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401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210</Words>
  <Application>Microsoft Office PowerPoint</Application>
  <PresentationFormat>Presentazione su schermo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Admin</dc:creator>
  <cp:lastModifiedBy>Admin</cp:lastModifiedBy>
  <cp:revision>8</cp:revision>
  <dcterms:created xsi:type="dcterms:W3CDTF">2015-03-14T10:23:25Z</dcterms:created>
  <dcterms:modified xsi:type="dcterms:W3CDTF">2015-03-14T13:45:27Z</dcterms:modified>
</cp:coreProperties>
</file>