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10080625" cy="7559675"/>
  <p:notesSz cx="7559675" cy="106918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1200" y="192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it-IT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Segnaposto data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it-IT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Segnaposto piè di pagina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it-IT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egnaposto numero diapositiva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41B659EA-793C-4E8F-949E-FE4E1B9A566E}" type="slidenum">
              <a:t>‹N›</a:t>
            </a:fld>
            <a:endParaRPr lang="it-IT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338800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4" name="Segnaposto intestazione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rtl="0" hangingPunct="0">
              <a:buNone/>
              <a:tabLst/>
              <a:defRPr lang="it-IT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it-IT"/>
          </a:p>
        </p:txBody>
      </p:sp>
      <p:sp>
        <p:nvSpPr>
          <p:cNvPr id="5" name="Segnaposto data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rtl="0" hangingPunct="0">
              <a:buNone/>
              <a:tabLst/>
              <a:defRPr lang="it-IT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it-IT"/>
          </a:p>
        </p:txBody>
      </p:sp>
      <p:sp>
        <p:nvSpPr>
          <p:cNvPr id="6" name="Segnaposto piè di pagina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rtl="0" hangingPunct="0">
              <a:buNone/>
              <a:tabLst/>
              <a:defRPr lang="it-IT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it-IT"/>
          </a:p>
        </p:txBody>
      </p:sp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algn="r" rtl="0" hangingPunct="0">
              <a:buNone/>
              <a:tabLst/>
              <a:defRPr lang="it-IT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5630DE8E-EA78-4D0C-B9E1-1A972A0A4F65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7701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it-IT" sz="2000" b="0" i="0" u="none" strike="noStrike" kern="1200">
        <a:ln>
          <a:noFill/>
        </a:ln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CBEF88D-1EC0-4563-9041-CD01A28791D3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0252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A7EED65-D9E7-4009-BB6E-67D1DCFBA9E7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4004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308850" y="301625"/>
            <a:ext cx="2266950" cy="6456363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3212" cy="6456363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5A99928-3AC6-43D7-B8F8-5740436E22DC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6916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5B3E542-9621-4C59-85FA-81754AB10D47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9573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004CEA7-3804-434B-A56D-7E8C72607CB1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4925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9287" cy="49895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60875" cy="49895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C66974D-169A-4E58-ADFD-77C632ABEB06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8098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4AC0F8B-889F-4FCD-A9C3-F6488D34A443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5380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F095D5F-555E-4FA3-A073-0A7E3EC49B54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7145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5180140-79B6-4DDC-9C5F-E491B9EAF7D5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8278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1F3B00B-9529-4598-847E-7B26D9C8B348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0922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7F1C40A-DCA5-4DA1-BD04-38C5965D7DE7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6293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 txBox="1">
            <a:spLocks noGrp="1"/>
          </p:cNvSpPr>
          <p:nvPr>
            <p:ph type="title"/>
          </p:nvPr>
        </p:nvSpPr>
        <p:spPr>
          <a:xfrm>
            <a:off x="503999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it-IT"/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1"/>
          </p:nvPr>
        </p:nvSpPr>
        <p:spPr>
          <a:xfrm>
            <a:off x="503999" y="1769040"/>
            <a:ext cx="9071640" cy="4989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it-IT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it-IT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it-IT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it-IT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it-IT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 txBox="1">
            <a:spLocks noGrp="1"/>
          </p:cNvSpPr>
          <p:nvPr>
            <p:ph type="dt" sz="half" idx="2"/>
          </p:nvPr>
        </p:nvSpPr>
        <p:spPr>
          <a:xfrm>
            <a:off x="503999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rtl="0" hangingPunct="0">
              <a:buNone/>
              <a:tabLst/>
              <a:defRPr lang="it-IT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it-IT"/>
          </a:p>
        </p:txBody>
      </p:sp>
      <p:sp>
        <p:nvSpPr>
          <p:cNvPr id="5" name="Segnaposto piè di pagina 4"/>
          <p:cNvSpPr txBox="1">
            <a:spLocks noGrp="1"/>
          </p:cNvSpPr>
          <p:nvPr>
            <p:ph type="ftr" sz="quarter" idx="3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ctr" rtl="0" hangingPunct="0">
              <a:buNone/>
              <a:tabLst/>
              <a:defRPr lang="it-IT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it-IT"/>
          </a:p>
        </p:txBody>
      </p:sp>
      <p:sp>
        <p:nvSpPr>
          <p:cNvPr id="6" name="Segnaposto numero diapositiva 5"/>
          <p:cNvSpPr txBox="1">
            <a:spLocks noGrp="1"/>
          </p:cNvSpPr>
          <p:nvPr>
            <p:ph type="sldNum" sz="quarter" idx="4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rtl="0" hangingPunct="0">
              <a:buNone/>
              <a:tabLst/>
              <a:defRPr lang="it-IT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BD31EB75-0780-4D57-9142-AE3FE5C25374}" type="slidenum"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rtl="0" hangingPunct="0">
        <a:tabLst/>
        <a:defRPr lang="it-IT" sz="2400" b="0" i="0" u="none" strike="noStrike" kern="1200">
          <a:ln>
            <a:noFill/>
          </a:ln>
          <a:latin typeface="Arial" pitchFamily="18"/>
          <a:ea typeface="Microsoft YaHei" pitchFamily="2"/>
          <a:cs typeface="Mangal" pitchFamily="2"/>
        </a:defRPr>
      </a:lvl1pPr>
    </p:titleStyle>
    <p:bodyStyle>
      <a:lvl1pPr rtl="0" hangingPunct="0">
        <a:spcBef>
          <a:spcPts val="0"/>
        </a:spcBef>
        <a:spcAft>
          <a:spcPts val="1417"/>
        </a:spcAft>
        <a:tabLst/>
        <a:defRPr lang="it-IT" sz="2400" b="0" i="0" u="none" strike="noStrike" kern="1200">
          <a:ln>
            <a:noFill/>
          </a:ln>
          <a:latin typeface="Arial" pitchFamily="18"/>
          <a:ea typeface="Microsoft YaHei" pitchFamily="2"/>
          <a:cs typeface="Mangal" pitchFamily="2"/>
        </a:defRPr>
      </a:lvl1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blog.aufeminin.com/blog/D20040327/321_973258613_etoiles_H155401_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9417" y="-322017"/>
            <a:ext cx="10282812" cy="7881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184328" y="-129405"/>
            <a:ext cx="4909066" cy="278025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ottotitolo 2"/>
          <p:cNvSpPr txBox="1">
            <a:spLocks/>
          </p:cNvSpPr>
          <p:nvPr/>
        </p:nvSpPr>
        <p:spPr>
          <a:xfrm>
            <a:off x="-71692" y="2535311"/>
            <a:ext cx="10047361" cy="547329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spAutoFit/>
          </a:bodyPr>
          <a:lstStyle>
            <a:def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000000"/>
              </a:buClr>
              <a:buSzPct val="45000"/>
              <a:buFont typeface="StarSymbol"/>
              <a:buNone/>
              <a:defRPr lang="it-IT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defPPr>
            <a:lvl1pPr marL="432000" marR="0" lvl="0" indent="-324000" algn="l" rtl="0" hangingPunct="0">
              <a:spcBef>
                <a:spcPts val="0"/>
              </a:spcBef>
              <a:spcAft>
                <a:spcPts val="1417"/>
              </a:spcAft>
              <a:buClr>
                <a:srgbClr val="000000"/>
              </a:buClr>
              <a:buSzPct val="45000"/>
              <a:buFont typeface="StarSymbol"/>
              <a:buChar char="●"/>
              <a:tabLst/>
              <a:defRPr lang="it-IT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1pPr>
            <a:lvl2pPr marL="864000" marR="0" lvl="1" indent="-288000" algn="l">
              <a:spcBef>
                <a:spcPts val="0"/>
              </a:spcBef>
              <a:spcAft>
                <a:spcPts val="1134"/>
              </a:spcAft>
              <a:buClr>
                <a:srgbClr val="000000"/>
              </a:buClr>
              <a:buSzPct val="45000"/>
              <a:buFont typeface="StarSymbol"/>
              <a:buChar char="●"/>
              <a:defRPr lang="it-IT" sz="28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2pPr>
            <a:lvl3pPr marL="1296000" marR="0" lvl="2" indent="-216000" algn="l">
              <a:spcBef>
                <a:spcPts val="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StarSymbol"/>
              <a:buChar char="●"/>
              <a:defRPr lang="it-IT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3pPr>
            <a:lvl4pPr marL="1728000" marR="0" lvl="3" indent="-216000" algn="l">
              <a:spcBef>
                <a:spcPts val="0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StarSymbol"/>
              <a:buChar char="●"/>
              <a:defRPr lang="it-IT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4pPr>
            <a:lvl5pPr marL="2160000" marR="0" lvl="4" indent="-216000" algn="l">
              <a:spcBef>
                <a:spcPts val="0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tarSymbol"/>
              <a:buChar char="●"/>
              <a:defRPr lang="it-IT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5pPr>
            <a:lvl6pPr marL="2592000" marR="0" lvl="5" indent="-216000" algn="l">
              <a:spcBef>
                <a:spcPts val="0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tarSymbol"/>
              <a:buChar char="●"/>
              <a:defRPr lang="it-IT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6pPr>
            <a:lvl7pPr marL="3024000" marR="0" lvl="6" indent="-216000" algn="l">
              <a:spcBef>
                <a:spcPts val="0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tarSymbol"/>
              <a:buChar char="●"/>
              <a:defRPr lang="it-IT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7pPr>
            <a:lvl8pPr marL="3456000" marR="0" lvl="7" indent="-216000" algn="l">
              <a:spcBef>
                <a:spcPts val="0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tarSymbol"/>
              <a:buChar char="●"/>
              <a:defRPr lang="it-IT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8pPr>
            <a:lvl9pPr marL="3887999" marR="0" lvl="8" indent="-216000" algn="l">
              <a:spcBef>
                <a:spcPts val="0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tarSymbol"/>
              <a:buChar char="●"/>
              <a:defRPr lang="it-IT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9pPr>
          </a:lstStyle>
          <a:p>
            <a:pPr marL="216000" lvl="0" indent="-216000" algn="just" hangingPunct="1">
              <a:spcAft>
                <a:spcPts val="0"/>
              </a:spcAft>
              <a:buClrTx/>
              <a:buSzTx/>
              <a:buNone/>
            </a:pPr>
            <a:r>
              <a:rPr lang="it-IT" sz="2000" b="1" dirty="0" smtClean="0">
                <a:latin typeface="+mn-lt"/>
              </a:rPr>
              <a:t>    </a:t>
            </a:r>
            <a:r>
              <a:rPr lang="it-IT" b="1" dirty="0" smtClean="0">
                <a:solidFill>
                  <a:schemeClr val="bg1"/>
                </a:solidFill>
                <a:latin typeface="+mn-lt"/>
              </a:rPr>
              <a:t>Samantha Cristoforetti </a:t>
            </a:r>
            <a:r>
              <a:rPr lang="it-IT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(Milano 1977), è un’aviatrice, ingegnere, astronauta italiana. Si è laureata a Monaco in ingegneria meccanica e  la sua carriera in Aeronautica Militare è cominciata nel 2001. Nel  Maggio 2009, è risultata tra le sei migliori in una selezione dell’ Agenzia Spaziale Europea (ESA) alla quale avevano preso parte 8 500 candidati risultando la prima donna italiana e la terza europea. Nel </a:t>
            </a:r>
            <a:r>
              <a:rPr lang="it-IT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2011, in qualità di </a:t>
            </a:r>
            <a:r>
              <a:rPr lang="it-IT" sz="20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Reserve</a:t>
            </a:r>
            <a:r>
              <a:rPr lang="it-IT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it-IT" sz="20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Astronaut</a:t>
            </a:r>
            <a:r>
              <a:rPr lang="it-IT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ha iniziato il suo addestramento ai sistemi della Stazione Spaziale Internazionale (ISS), quello per le EVA (le “passeggiate spaziali”),quello per le operazioni robotiche  e ha  frequentato corsi riguardanti la navicella </a:t>
            </a:r>
            <a:r>
              <a:rPr lang="it-IT" sz="20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Soyuz</a:t>
            </a:r>
            <a:r>
              <a:rPr lang="it-IT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per il  ruolo di primo ingegnere di volo. . </a:t>
            </a:r>
            <a:r>
              <a:rPr lang="it-IT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Oggi è una dei sei astronauti ESA classe 2009, gli </a:t>
            </a:r>
            <a:r>
              <a:rPr lang="it-IT" sz="20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Shenanigans</a:t>
            </a:r>
            <a:r>
              <a:rPr lang="it-IT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. </a:t>
            </a:r>
            <a:r>
              <a:rPr lang="it-IT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 luglio 2012 è stata assegnata alla missione Futura dell’Agenzia Spaziale Italiana (ASI) a bordo della Stazione Spaziale Internazionale, il cui lancio con la navicella </a:t>
            </a:r>
            <a:r>
              <a:rPr lang="it-IT" sz="20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Soyuz</a:t>
            </a:r>
            <a:r>
              <a:rPr lang="it-IT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è avvenuto il 23 novembre 2014 dal cosmodromo di </a:t>
            </a:r>
            <a:r>
              <a:rPr lang="it-IT" sz="20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Baikonour</a:t>
            </a:r>
            <a:r>
              <a:rPr lang="it-IT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in Kazakistan, insieme agli astronauti Terry </a:t>
            </a:r>
            <a:r>
              <a:rPr lang="it-IT" sz="20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Virts</a:t>
            </a:r>
            <a:r>
              <a:rPr lang="it-IT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(NASA) e Anton </a:t>
            </a:r>
            <a:r>
              <a:rPr lang="it-IT" sz="20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Shkaplerov</a:t>
            </a:r>
            <a:r>
              <a:rPr lang="it-IT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(</a:t>
            </a:r>
            <a:r>
              <a:rPr lang="it-IT" sz="20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Roscosmos</a:t>
            </a:r>
            <a:r>
              <a:rPr lang="it-IT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). Si tratta dell’ottava missione di lunga durata per un astronauta ESA, durerà sei mesi durante i quali Samantha eseguirà esperimenti </a:t>
            </a:r>
            <a:r>
              <a:rPr lang="it-IT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nel campo della fisica e della medicina</a:t>
            </a:r>
            <a:r>
              <a:rPr lang="it-IT" sz="2000" b="1">
                <a:solidFill>
                  <a:schemeClr val="tx2">
                    <a:lumMod val="60000"/>
                    <a:lumOff val="40000"/>
                  </a:schemeClr>
                </a:solidFill>
              </a:rPr>
              <a:t>. </a:t>
            </a:r>
            <a:r>
              <a:rPr lang="it-IT" sz="20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                                                             </a:t>
            </a:r>
            <a:r>
              <a:rPr lang="it-IT" sz="2000" b="1" dirty="0" smtClean="0">
                <a:solidFill>
                  <a:srgbClr val="1F497D">
                    <a:lumMod val="60000"/>
                    <a:lumOff val="40000"/>
                  </a:srgbClr>
                </a:solidFill>
                <a:latin typeface="Calibri"/>
                <a:ea typeface="+mn-ea"/>
                <a:cs typeface="+mn-cs"/>
              </a:rPr>
              <a:t>A</a:t>
            </a:r>
            <a:r>
              <a:rPr lang="it-IT" sz="2000" b="1" dirty="0">
                <a:solidFill>
                  <a:srgbClr val="1F497D">
                    <a:lumMod val="60000"/>
                    <a:lumOff val="40000"/>
                  </a:srgbClr>
                </a:solidFill>
                <a:latin typeface="Calibri"/>
                <a:ea typeface="+mn-ea"/>
                <a:cs typeface="+mn-cs"/>
              </a:rPr>
              <a:t>. V. - III A</a:t>
            </a:r>
          </a:p>
          <a:p>
            <a:pPr marL="216000" indent="-216000" algn="just">
              <a:buNone/>
            </a:pPr>
            <a:r>
              <a:rPr lang="it-IT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                                                 </a:t>
            </a:r>
            <a:r>
              <a:rPr lang="it-IT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                         </a:t>
            </a:r>
          </a:p>
          <a:p>
            <a:pPr marL="216000" indent="-216000" algn="just">
              <a:buNone/>
            </a:pPr>
            <a:r>
              <a:rPr lang="it-IT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 </a:t>
            </a:r>
            <a:r>
              <a:rPr lang="it-IT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                                                                           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9417" y="-322017"/>
            <a:ext cx="5301737" cy="2540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olo 1"/>
          <p:cNvSpPr txBox="1">
            <a:spLocks/>
          </p:cNvSpPr>
          <p:nvPr/>
        </p:nvSpPr>
        <p:spPr>
          <a:xfrm>
            <a:off x="374097" y="611485"/>
            <a:ext cx="4503960" cy="135421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spAutoFit/>
          </a:bodyPr>
          <a:lstStyle>
            <a:defPPr lvl="0">
              <a:buClr>
                <a:srgbClr val="000000"/>
              </a:buClr>
              <a:buSzPct val="45000"/>
              <a:buFont typeface="StarSymbol"/>
              <a:buNone/>
              <a:defRPr/>
            </a:defPPr>
            <a:lvl1pPr lvl="0" algn="l" rtl="0" hangingPunct="0">
              <a:buClr>
                <a:srgbClr val="000000"/>
              </a:buClr>
              <a:buSzPct val="45000"/>
              <a:buFont typeface="StarSymbol"/>
              <a:buChar char=""/>
              <a:tabLst/>
              <a:defRPr lang="it-IT" sz="2400" b="1" i="1" u="none" strike="noStrike">
                <a:ln>
                  <a:noFill/>
                </a:ln>
                <a:solidFill>
                  <a:srgbClr val="FF9966"/>
                </a:solidFill>
                <a:latin typeface="Albany" pitchFamily="34"/>
                <a:cs typeface="Tahoma" pitchFamily="2"/>
              </a:defRPr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  <a:defRPr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  <a:defRPr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  <a:defRPr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  <a:defRPr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  <a:defRPr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  <a:defRPr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  <a:defRPr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  <a:defRPr/>
            </a:lvl9pPr>
          </a:lstStyle>
          <a:p>
            <a:pPr algn="ctr">
              <a:buFont typeface="StarSymbol"/>
              <a:buNone/>
            </a:pPr>
            <a:r>
              <a:rPr lang="it-IT" sz="4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SAMANTHA CRISTOFORETTI</a:t>
            </a:r>
            <a:endParaRPr lang="it-IT" sz="4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026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definit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</TotalTime>
  <Words>64</Words>
  <Application>Microsoft Office PowerPoint</Application>
  <PresentationFormat>Personalizzato</PresentationFormat>
  <Paragraphs>4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Predefinito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SAMANTHA CRISTOFORETTI</dc:title>
  <dc:creator>Admin</dc:creator>
  <cp:lastModifiedBy>Admin</cp:lastModifiedBy>
  <cp:revision>16</cp:revision>
  <dcterms:created xsi:type="dcterms:W3CDTF">2015-01-04T17:18:31Z</dcterms:created>
  <dcterms:modified xsi:type="dcterms:W3CDTF">2015-02-04T17:41:48Z</dcterms:modified>
</cp:coreProperties>
</file>