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7" r:id="rId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DFC437-AFED-45B1-8BD4-74C83B61FE8C}" type="datetimeFigureOut">
              <a:rPr lang="it-IT" smtClean="0"/>
              <a:t>04/10/2013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ABF6CB-E7CE-448A-9D77-D531BED5A699}" type="slidenum">
              <a:rPr lang="it-IT" smtClean="0"/>
              <a:t>‹N›</a:t>
            </a:fld>
            <a:endParaRPr lang="it-IT"/>
          </a:p>
        </p:txBody>
      </p:sp>
    </p:spTree>
    <p:extLst>
      <p:ext uri="{BB962C8B-B14F-4D97-AF65-F5344CB8AC3E}">
        <p14:creationId xmlns:p14="http://schemas.microsoft.com/office/powerpoint/2010/main" val="3985104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BA15A88-3DA5-4761-B1CA-F270184C7967}" type="slidenum">
              <a:rPr lang="it-IT" smtClean="0">
                <a:solidFill>
                  <a:prstClr val="black"/>
                </a:solidFill>
              </a:rPr>
              <a:pPr/>
              <a:t>1</a:t>
            </a:fld>
            <a:endParaRPr lang="it-IT">
              <a:solidFill>
                <a:prstClr val="black"/>
              </a:solidFill>
            </a:endParaRPr>
          </a:p>
        </p:txBody>
      </p:sp>
    </p:spTree>
    <p:extLst>
      <p:ext uri="{BB962C8B-B14F-4D97-AF65-F5344CB8AC3E}">
        <p14:creationId xmlns:p14="http://schemas.microsoft.com/office/powerpoint/2010/main" val="3982604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it-IT" smtClean="0"/>
              <a:t>Fare clic per modificare lo stile del titolo</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it-IT">
              <a:solidFill>
                <a:srgbClr val="04617B">
                  <a:lumMod val="90000"/>
                  <a:lumOff val="10000"/>
                </a:srgbClr>
              </a:solidFill>
            </a:endParaRP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048199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5" name="Footer Placeholder 4"/>
          <p:cNvSpPr>
            <a:spLocks noGrp="1"/>
          </p:cNvSpPr>
          <p:nvPr>
            <p:ph type="ftr" sz="quarter" idx="11"/>
          </p:nvPr>
        </p:nvSpPr>
        <p:spPr/>
        <p:txBody>
          <a:bodyPr/>
          <a:lstStyle/>
          <a:p>
            <a:endParaRPr lang="it-IT">
              <a:solidFill>
                <a:srgbClr val="04617B">
                  <a:lumMod val="90000"/>
                  <a:lumOff val="10000"/>
                </a:srgbClr>
              </a:solidFill>
            </a:endParaRPr>
          </a:p>
        </p:txBody>
      </p:sp>
      <p:sp>
        <p:nvSpPr>
          <p:cNvPr id="6" name="Slide Number Placeholder 5"/>
          <p:cNvSpPr>
            <a:spLocks noGrp="1"/>
          </p:cNvSpPr>
          <p:nvPr>
            <p:ph type="sldNum" sz="quarter" idx="12"/>
          </p:nvPr>
        </p:nvSpPr>
        <p:spPr/>
        <p:txBody>
          <a:body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Tree>
    <p:extLst>
      <p:ext uri="{BB962C8B-B14F-4D97-AF65-F5344CB8AC3E}">
        <p14:creationId xmlns:p14="http://schemas.microsoft.com/office/powerpoint/2010/main" val="649050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it-IT" smtClean="0"/>
              <a:t>Fare clic per modificare lo stile del titolo</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p:txBody>
          <a:body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5" name="Footer Placeholder 4"/>
          <p:cNvSpPr>
            <a:spLocks noGrp="1"/>
          </p:cNvSpPr>
          <p:nvPr>
            <p:ph type="ftr" sz="quarter" idx="11"/>
          </p:nvPr>
        </p:nvSpPr>
        <p:spPr/>
        <p:txBody>
          <a:bodyPr/>
          <a:lstStyle/>
          <a:p>
            <a:endParaRPr lang="it-IT">
              <a:solidFill>
                <a:srgbClr val="04617B">
                  <a:lumMod val="90000"/>
                  <a:lumOff val="10000"/>
                </a:srgbClr>
              </a:solidFill>
            </a:endParaRPr>
          </a:p>
        </p:txBody>
      </p:sp>
      <p:sp>
        <p:nvSpPr>
          <p:cNvPr id="6" name="Slide Number Placeholder 5"/>
          <p:cNvSpPr>
            <a:spLocks noGrp="1"/>
          </p:cNvSpPr>
          <p:nvPr>
            <p:ph type="sldNum" sz="quarter" idx="12"/>
          </p:nvPr>
        </p:nvSpPr>
        <p:spPr/>
        <p:txBody>
          <a:body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Tree>
    <p:extLst>
      <p:ext uri="{BB962C8B-B14F-4D97-AF65-F5344CB8AC3E}">
        <p14:creationId xmlns:p14="http://schemas.microsoft.com/office/powerpoint/2010/main" val="126051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Content Placeholder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5" name="Footer Placeholder 4"/>
          <p:cNvSpPr>
            <a:spLocks noGrp="1"/>
          </p:cNvSpPr>
          <p:nvPr>
            <p:ph type="ftr" sz="quarter" idx="11"/>
          </p:nvPr>
        </p:nvSpPr>
        <p:spPr/>
        <p:txBody>
          <a:bodyPr/>
          <a:lstStyle/>
          <a:p>
            <a:endParaRPr lang="it-IT">
              <a:solidFill>
                <a:srgbClr val="04617B">
                  <a:lumMod val="90000"/>
                  <a:lumOff val="10000"/>
                </a:srgbClr>
              </a:solidFill>
            </a:endParaRPr>
          </a:p>
        </p:txBody>
      </p:sp>
      <p:sp>
        <p:nvSpPr>
          <p:cNvPr id="6" name="Slide Number Placeholder 5"/>
          <p:cNvSpPr>
            <a:spLocks noGrp="1"/>
          </p:cNvSpPr>
          <p:nvPr>
            <p:ph type="sldNum" sz="quarter" idx="12"/>
          </p:nvPr>
        </p:nvSpPr>
        <p:spPr/>
        <p:txBody>
          <a:body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Tree>
    <p:extLst>
      <p:ext uri="{BB962C8B-B14F-4D97-AF65-F5344CB8AC3E}">
        <p14:creationId xmlns:p14="http://schemas.microsoft.com/office/powerpoint/2010/main" val="2936825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5" name="Footer Placeholder 4"/>
          <p:cNvSpPr>
            <a:spLocks noGrp="1"/>
          </p:cNvSpPr>
          <p:nvPr>
            <p:ph type="ftr" sz="quarter" idx="11"/>
          </p:nvPr>
        </p:nvSpPr>
        <p:spPr/>
        <p:txBody>
          <a:bodyPr/>
          <a:lstStyle/>
          <a:p>
            <a:endParaRPr lang="it-IT">
              <a:solidFill>
                <a:srgbClr val="04617B">
                  <a:lumMod val="90000"/>
                  <a:lumOff val="10000"/>
                </a:srgbClr>
              </a:solidFill>
            </a:endParaRPr>
          </a:p>
        </p:txBody>
      </p:sp>
      <p:sp>
        <p:nvSpPr>
          <p:cNvPr id="6" name="Slide Number Placeholder 5"/>
          <p:cNvSpPr>
            <a:spLocks noGrp="1"/>
          </p:cNvSpPr>
          <p:nvPr>
            <p:ph type="sldNum" sz="quarter" idx="12"/>
          </p:nvPr>
        </p:nvSpPr>
        <p:spPr/>
        <p:txBody>
          <a:body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Tree>
    <p:extLst>
      <p:ext uri="{BB962C8B-B14F-4D97-AF65-F5344CB8AC3E}">
        <p14:creationId xmlns:p14="http://schemas.microsoft.com/office/powerpoint/2010/main" val="3883173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5" name="Date Placeholder 4"/>
          <p:cNvSpPr>
            <a:spLocks noGrp="1"/>
          </p:cNvSpPr>
          <p:nvPr>
            <p:ph type="dt" sz="half" idx="10"/>
          </p:nvPr>
        </p:nvSpPr>
        <p:spPr/>
        <p:txBody>
          <a:body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6" name="Footer Placeholder 5"/>
          <p:cNvSpPr>
            <a:spLocks noGrp="1"/>
          </p:cNvSpPr>
          <p:nvPr>
            <p:ph type="ftr" sz="quarter" idx="11"/>
          </p:nvPr>
        </p:nvSpPr>
        <p:spPr/>
        <p:txBody>
          <a:bodyPr/>
          <a:lstStyle/>
          <a:p>
            <a:endParaRPr lang="it-IT">
              <a:solidFill>
                <a:srgbClr val="04617B">
                  <a:lumMod val="90000"/>
                  <a:lumOff val="10000"/>
                </a:srgbClr>
              </a:solidFill>
            </a:endParaRPr>
          </a:p>
        </p:txBody>
      </p:sp>
      <p:sp>
        <p:nvSpPr>
          <p:cNvPr id="7" name="Slide Number Placeholder 6"/>
          <p:cNvSpPr>
            <a:spLocks noGrp="1"/>
          </p:cNvSpPr>
          <p:nvPr>
            <p:ph type="sldNum" sz="quarter" idx="12"/>
          </p:nvPr>
        </p:nvSpPr>
        <p:spPr/>
        <p:txBody>
          <a:body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
        <p:nvSpPr>
          <p:cNvPr id="9" name="Content Placeholder 8"/>
          <p:cNvSpPr>
            <a:spLocks noGrp="1"/>
          </p:cNvSpPr>
          <p:nvPr>
            <p:ph sz="quarter" idx="13"/>
          </p:nvPr>
        </p:nvSpPr>
        <p:spPr>
          <a:xfrm>
            <a:off x="1042416" y="2313432"/>
            <a:ext cx="3419856" cy="349300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Tree>
    <p:extLst>
      <p:ext uri="{BB962C8B-B14F-4D97-AF65-F5344CB8AC3E}">
        <p14:creationId xmlns:p14="http://schemas.microsoft.com/office/powerpoint/2010/main" val="1704845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smtClean="0"/>
              <a:t>Fare clic per modificare lo stile del titolo</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8" name="Footer Placeholder 7"/>
          <p:cNvSpPr>
            <a:spLocks noGrp="1"/>
          </p:cNvSpPr>
          <p:nvPr>
            <p:ph type="ftr" sz="quarter" idx="11"/>
          </p:nvPr>
        </p:nvSpPr>
        <p:spPr/>
        <p:txBody>
          <a:bodyPr/>
          <a:lstStyle/>
          <a:p>
            <a:endParaRPr lang="it-IT">
              <a:solidFill>
                <a:srgbClr val="04617B">
                  <a:lumMod val="90000"/>
                  <a:lumOff val="10000"/>
                </a:srgbClr>
              </a:solidFill>
            </a:endParaRPr>
          </a:p>
        </p:txBody>
      </p:sp>
      <p:sp>
        <p:nvSpPr>
          <p:cNvPr id="9" name="Slide Number Placeholder 8"/>
          <p:cNvSpPr>
            <a:spLocks noGrp="1"/>
          </p:cNvSpPr>
          <p:nvPr>
            <p:ph type="sldNum" sz="quarter" idx="12"/>
          </p:nvPr>
        </p:nvSpPr>
        <p:spPr/>
        <p:txBody>
          <a:body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Tree>
    <p:extLst>
      <p:ext uri="{BB962C8B-B14F-4D97-AF65-F5344CB8AC3E}">
        <p14:creationId xmlns:p14="http://schemas.microsoft.com/office/powerpoint/2010/main" val="3454367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a:p>
        </p:txBody>
      </p:sp>
      <p:sp>
        <p:nvSpPr>
          <p:cNvPr id="3" name="Date Placeholder 2"/>
          <p:cNvSpPr>
            <a:spLocks noGrp="1"/>
          </p:cNvSpPr>
          <p:nvPr>
            <p:ph type="dt" sz="half" idx="10"/>
          </p:nvPr>
        </p:nvSpPr>
        <p:spPr/>
        <p:txBody>
          <a:body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4" name="Footer Placeholder 3"/>
          <p:cNvSpPr>
            <a:spLocks noGrp="1"/>
          </p:cNvSpPr>
          <p:nvPr>
            <p:ph type="ftr" sz="quarter" idx="11"/>
          </p:nvPr>
        </p:nvSpPr>
        <p:spPr/>
        <p:txBody>
          <a:bodyPr/>
          <a:lstStyle/>
          <a:p>
            <a:endParaRPr lang="it-IT">
              <a:solidFill>
                <a:srgbClr val="04617B">
                  <a:lumMod val="90000"/>
                  <a:lumOff val="10000"/>
                </a:srgbClr>
              </a:solidFill>
            </a:endParaRPr>
          </a:p>
        </p:txBody>
      </p:sp>
      <p:sp>
        <p:nvSpPr>
          <p:cNvPr id="5" name="Slide Number Placeholder 4"/>
          <p:cNvSpPr>
            <a:spLocks noGrp="1"/>
          </p:cNvSpPr>
          <p:nvPr>
            <p:ph type="sldNum" sz="quarter" idx="12"/>
          </p:nvPr>
        </p:nvSpPr>
        <p:spPr/>
        <p:txBody>
          <a:body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Tree>
    <p:extLst>
      <p:ext uri="{BB962C8B-B14F-4D97-AF65-F5344CB8AC3E}">
        <p14:creationId xmlns:p14="http://schemas.microsoft.com/office/powerpoint/2010/main" val="3259311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3" name="Footer Placeholder 2"/>
          <p:cNvSpPr>
            <a:spLocks noGrp="1"/>
          </p:cNvSpPr>
          <p:nvPr>
            <p:ph type="ftr" sz="quarter" idx="11"/>
          </p:nvPr>
        </p:nvSpPr>
        <p:spPr/>
        <p:txBody>
          <a:bodyPr/>
          <a:lstStyle/>
          <a:p>
            <a:endParaRPr lang="it-IT">
              <a:solidFill>
                <a:srgbClr val="04617B">
                  <a:lumMod val="90000"/>
                  <a:lumOff val="10000"/>
                </a:srgbClr>
              </a:solidFill>
            </a:endParaRPr>
          </a:p>
        </p:txBody>
      </p:sp>
      <p:sp>
        <p:nvSpPr>
          <p:cNvPr id="4" name="Slide Number Placeholder 3"/>
          <p:cNvSpPr>
            <a:spLocks noGrp="1"/>
          </p:cNvSpPr>
          <p:nvPr>
            <p:ph type="sldNum" sz="quarter" idx="12"/>
          </p:nvPr>
        </p:nvSpPr>
        <p:spPr/>
        <p:txBody>
          <a:body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Tree>
    <p:extLst>
      <p:ext uri="{BB962C8B-B14F-4D97-AF65-F5344CB8AC3E}">
        <p14:creationId xmlns:p14="http://schemas.microsoft.com/office/powerpoint/2010/main" val="165722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7" name="Slide Number Placeholder 6"/>
          <p:cNvSpPr>
            <a:spLocks noGrp="1"/>
          </p:cNvSpPr>
          <p:nvPr>
            <p:ph type="sldNum" sz="quarter" idx="12"/>
          </p:nvPr>
        </p:nvSpPr>
        <p:spPr/>
        <p:txBody>
          <a:body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it-IT">
              <a:solidFill>
                <a:srgbClr val="04617B">
                  <a:lumMod val="90000"/>
                  <a:lumOff val="10000"/>
                </a:srgbClr>
              </a:solidFill>
            </a:endParaRP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it-IT" smtClean="0"/>
              <a:t>Fare clic per modificare lo stile del titolo</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Tree>
    <p:extLst>
      <p:ext uri="{BB962C8B-B14F-4D97-AF65-F5344CB8AC3E}">
        <p14:creationId xmlns:p14="http://schemas.microsoft.com/office/powerpoint/2010/main" val="3624230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it-IT" smtClean="0"/>
              <a:t>Fare clic per modificare lo stile del titolo</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it-IT">
              <a:solidFill>
                <a:srgbClr val="04617B">
                  <a:lumMod val="90000"/>
                  <a:lumOff val="10000"/>
                </a:srgbClr>
              </a:solidFill>
            </a:endParaRPr>
          </a:p>
        </p:txBody>
      </p:sp>
      <p:sp>
        <p:nvSpPr>
          <p:cNvPr id="7" name="Slide Number Placeholder 6"/>
          <p:cNvSpPr>
            <a:spLocks noGrp="1"/>
          </p:cNvSpPr>
          <p:nvPr>
            <p:ph type="sldNum" sz="quarter" idx="12"/>
          </p:nvPr>
        </p:nvSpPr>
        <p:spPr/>
        <p:txBody>
          <a:body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Tree>
    <p:extLst>
      <p:ext uri="{BB962C8B-B14F-4D97-AF65-F5344CB8AC3E}">
        <p14:creationId xmlns:p14="http://schemas.microsoft.com/office/powerpoint/2010/main" val="425317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5C9FEC8C-3758-4972-AE7D-6EAE469D8898}" type="datetimeFigureOut">
              <a:rPr lang="it-IT" smtClean="0">
                <a:solidFill>
                  <a:srgbClr val="04617B">
                    <a:lumMod val="90000"/>
                    <a:lumOff val="10000"/>
                  </a:srgbClr>
                </a:solidFill>
              </a:rPr>
              <a:pPr/>
              <a:t>04/10/2013</a:t>
            </a:fld>
            <a:endParaRPr lang="it-IT">
              <a:solidFill>
                <a:srgbClr val="04617B">
                  <a:lumMod val="90000"/>
                  <a:lumOff val="10000"/>
                </a:srgbClr>
              </a:solidFill>
            </a:endParaRP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it-IT">
              <a:solidFill>
                <a:srgbClr val="04617B">
                  <a:lumMod val="90000"/>
                  <a:lumOff val="10000"/>
                </a:srgbClr>
              </a:solidFill>
            </a:endParaRP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932FBCCF-4860-4B6F-B81A-731B184599F7}" type="slidenum">
              <a:rPr lang="it-IT" smtClean="0">
                <a:solidFill>
                  <a:prstClr val="black">
                    <a:lumMod val="85000"/>
                    <a:lumOff val="15000"/>
                  </a:prstClr>
                </a:solidFill>
              </a:rPr>
              <a:pPr/>
              <a:t>‹N›</a:t>
            </a:fld>
            <a:endParaRPr lang="it-IT">
              <a:solidFill>
                <a:prstClr val="black">
                  <a:lumMod val="85000"/>
                  <a:lumOff val="15000"/>
                </a:prstClr>
              </a:solidFill>
            </a:endParaRPr>
          </a:p>
        </p:txBody>
      </p:sp>
    </p:spTree>
    <p:extLst>
      <p:ext uri="{BB962C8B-B14F-4D97-AF65-F5344CB8AC3E}">
        <p14:creationId xmlns:p14="http://schemas.microsoft.com/office/powerpoint/2010/main" val="37564685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61869" y="4045714"/>
            <a:ext cx="2664296" cy="369332"/>
          </a:xfrm>
          <a:prstGeom prst="rect">
            <a:avLst/>
          </a:prstGeom>
          <a:noFill/>
        </p:spPr>
        <p:txBody>
          <a:bodyPr wrap="square" rtlCol="0">
            <a:spAutoFit/>
          </a:bodyPr>
          <a:lstStyle/>
          <a:p>
            <a:endParaRPr lang="it-IT" dirty="0">
              <a:solidFill>
                <a:prstClr val="black"/>
              </a:solidFill>
            </a:endParaRPr>
          </a:p>
        </p:txBody>
      </p:sp>
      <p:sp>
        <p:nvSpPr>
          <p:cNvPr id="8" name="CasellaDiTesto 7"/>
          <p:cNvSpPr txBox="1"/>
          <p:nvPr/>
        </p:nvSpPr>
        <p:spPr>
          <a:xfrm>
            <a:off x="447427" y="1994175"/>
            <a:ext cx="8241063" cy="1107996"/>
          </a:xfrm>
          <a:prstGeom prst="rect">
            <a:avLst/>
          </a:prstGeom>
          <a:gradFill flip="none" rotWithShape="1">
            <a:gsLst>
              <a:gs pos="0">
                <a:schemeClr val="accent3">
                  <a:lumMod val="20000"/>
                  <a:lumOff val="80000"/>
                  <a:shade val="30000"/>
                  <a:satMod val="115000"/>
                </a:schemeClr>
              </a:gs>
              <a:gs pos="50000">
                <a:schemeClr val="accent3">
                  <a:lumMod val="20000"/>
                  <a:lumOff val="80000"/>
                  <a:shade val="67500"/>
                  <a:satMod val="115000"/>
                </a:schemeClr>
              </a:gs>
              <a:gs pos="100000">
                <a:schemeClr val="accent3">
                  <a:lumMod val="20000"/>
                  <a:lumOff val="80000"/>
                  <a:shade val="100000"/>
                  <a:satMod val="115000"/>
                </a:scheme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fr-FR" sz="1100" dirty="0">
                <a:solidFill>
                  <a:prstClr val="black"/>
                </a:solidFill>
              </a:rPr>
              <a:t>                                   </a:t>
            </a:r>
          </a:p>
          <a:p>
            <a:r>
              <a:rPr lang="fr-FR" sz="1100" dirty="0">
                <a:solidFill>
                  <a:prstClr val="black"/>
                </a:solidFill>
                <a:latin typeface="Comic Sans MS" pitchFamily="66" charset="0"/>
              </a:rPr>
              <a:t> </a:t>
            </a:r>
            <a:r>
              <a:rPr lang="fr-FR" sz="1100" dirty="0">
                <a:solidFill>
                  <a:prstClr val="black"/>
                </a:solidFill>
                <a:latin typeface="Comic Sans MS" pitchFamily="66" charset="0"/>
              </a:rPr>
              <a:t>                                         Mais </a:t>
            </a:r>
            <a:r>
              <a:rPr lang="fr-FR" sz="1100" dirty="0">
                <a:solidFill>
                  <a:prstClr val="black"/>
                </a:solidFill>
                <a:latin typeface="Comic Sans MS" pitchFamily="66" charset="0"/>
              </a:rPr>
              <a:t>c'est réellement du sang ? </a:t>
            </a:r>
            <a:r>
              <a:rPr lang="fr-FR" sz="1100" dirty="0">
                <a:solidFill>
                  <a:prstClr val="black"/>
                </a:solidFill>
                <a:latin typeface="Comic Sans MS" pitchFamily="66" charset="0"/>
              </a:rPr>
              <a:t>Non.</a:t>
            </a:r>
            <a:r>
              <a:rPr lang="it-IT" sz="1100" dirty="0">
                <a:solidFill>
                  <a:prstClr val="black"/>
                </a:solidFill>
                <a:latin typeface="Comic Sans MS" pitchFamily="66" charset="0"/>
              </a:rPr>
              <a:t> </a:t>
            </a:r>
            <a:r>
              <a:rPr lang="fr-FR" sz="1100" dirty="0">
                <a:solidFill>
                  <a:prstClr val="black"/>
                </a:solidFill>
                <a:latin typeface="Comic Sans MS" pitchFamily="66" charset="0"/>
              </a:rPr>
              <a:t>Les </a:t>
            </a:r>
            <a:r>
              <a:rPr lang="fr-FR" sz="1100" dirty="0">
                <a:solidFill>
                  <a:prstClr val="black"/>
                </a:solidFill>
                <a:latin typeface="Comic Sans MS" pitchFamily="66" charset="0"/>
              </a:rPr>
              <a:t>« Blood </a:t>
            </a:r>
            <a:r>
              <a:rPr lang="fr-FR" sz="1100" dirty="0" err="1">
                <a:solidFill>
                  <a:prstClr val="black"/>
                </a:solidFill>
                <a:latin typeface="Comic Sans MS" pitchFamily="66" charset="0"/>
              </a:rPr>
              <a:t>Falls</a:t>
            </a:r>
            <a:r>
              <a:rPr lang="fr-FR" sz="1100" dirty="0">
                <a:solidFill>
                  <a:prstClr val="black"/>
                </a:solidFill>
                <a:latin typeface="Comic Sans MS" pitchFamily="66" charset="0"/>
              </a:rPr>
              <a:t> » </a:t>
            </a:r>
            <a:r>
              <a:rPr lang="fr-FR" sz="1100" dirty="0">
                <a:solidFill>
                  <a:prstClr val="black"/>
                </a:solidFill>
                <a:latin typeface="Comic Sans MS" pitchFamily="66" charset="0"/>
              </a:rPr>
              <a:t>de </a:t>
            </a:r>
            <a:r>
              <a:rPr lang="fr-FR" sz="1100" dirty="0">
                <a:solidFill>
                  <a:prstClr val="black"/>
                </a:solidFill>
                <a:latin typeface="Comic Sans MS" pitchFamily="66" charset="0"/>
              </a:rPr>
              <a:t>couleur rouge, </a:t>
            </a:r>
            <a:r>
              <a:rPr lang="fr-FR" sz="1100" dirty="0">
                <a:solidFill>
                  <a:prstClr val="black"/>
                </a:solidFill>
                <a:latin typeface="Comic Sans MS" pitchFamily="66" charset="0"/>
              </a:rPr>
              <a:t>15 </a:t>
            </a:r>
            <a:r>
              <a:rPr lang="fr-FR" sz="1100" dirty="0">
                <a:solidFill>
                  <a:prstClr val="black"/>
                </a:solidFill>
                <a:latin typeface="Comic Sans MS" pitchFamily="66" charset="0"/>
              </a:rPr>
              <a:t>mètres de </a:t>
            </a:r>
            <a:r>
              <a:rPr lang="fr-FR" sz="1100" dirty="0">
                <a:solidFill>
                  <a:prstClr val="black"/>
                </a:solidFill>
                <a:latin typeface="Comic Sans MS" pitchFamily="66" charset="0"/>
              </a:rPr>
              <a:t> hauteur, proviennent </a:t>
            </a:r>
            <a:r>
              <a:rPr lang="fr-FR" sz="1100" dirty="0">
                <a:solidFill>
                  <a:prstClr val="black"/>
                </a:solidFill>
                <a:latin typeface="Comic Sans MS" pitchFamily="66" charset="0"/>
              </a:rPr>
              <a:t>d'un lac </a:t>
            </a:r>
            <a:r>
              <a:rPr lang="fr-FR" sz="1100" dirty="0" err="1">
                <a:solidFill>
                  <a:prstClr val="black"/>
                </a:solidFill>
                <a:latin typeface="Comic Sans MS" pitchFamily="66" charset="0"/>
              </a:rPr>
              <a:t>subglaciaire</a:t>
            </a:r>
            <a:r>
              <a:rPr lang="fr-FR" sz="1100" dirty="0">
                <a:solidFill>
                  <a:prstClr val="black"/>
                </a:solidFill>
                <a:latin typeface="Comic Sans MS" pitchFamily="66" charset="0"/>
              </a:rPr>
              <a:t> submergé par environ 400 mètres de </a:t>
            </a:r>
            <a:r>
              <a:rPr lang="fr-FR" sz="1100" dirty="0">
                <a:solidFill>
                  <a:prstClr val="black"/>
                </a:solidFill>
                <a:latin typeface="Comic Sans MS" pitchFamily="66" charset="0"/>
              </a:rPr>
              <a:t>glace. L'explorateur </a:t>
            </a:r>
            <a:r>
              <a:rPr lang="fr-FR" sz="1100" dirty="0">
                <a:solidFill>
                  <a:prstClr val="black"/>
                </a:solidFill>
                <a:latin typeface="Comic Sans MS" pitchFamily="66" charset="0"/>
              </a:rPr>
              <a:t>Griffith Taylor, une fois qu'il le découvrit en </a:t>
            </a:r>
            <a:r>
              <a:rPr lang="fr-FR" sz="1100" dirty="0">
                <a:solidFill>
                  <a:prstClr val="black"/>
                </a:solidFill>
                <a:latin typeface="Comic Sans MS" pitchFamily="66" charset="0"/>
              </a:rPr>
              <a:t>1911, attribua</a:t>
            </a:r>
            <a:r>
              <a:rPr lang="it-IT" sz="1100" dirty="0">
                <a:solidFill>
                  <a:prstClr val="black"/>
                </a:solidFill>
                <a:latin typeface="Comic Sans MS" pitchFamily="66" charset="0"/>
              </a:rPr>
              <a:t> </a:t>
            </a:r>
            <a:r>
              <a:rPr lang="fr-FR" sz="1100" dirty="0">
                <a:solidFill>
                  <a:prstClr val="black"/>
                </a:solidFill>
                <a:latin typeface="Comic Sans MS" pitchFamily="66" charset="0"/>
              </a:rPr>
              <a:t>l'étrange </a:t>
            </a:r>
            <a:r>
              <a:rPr lang="fr-FR" sz="1100" dirty="0">
                <a:solidFill>
                  <a:prstClr val="black"/>
                </a:solidFill>
                <a:latin typeface="Comic Sans MS" pitchFamily="66" charset="0"/>
              </a:rPr>
              <a:t>couleur à </a:t>
            </a:r>
            <a:r>
              <a:rPr lang="fr-FR" sz="1100" dirty="0">
                <a:solidFill>
                  <a:prstClr val="black"/>
                </a:solidFill>
                <a:latin typeface="Comic Sans MS" pitchFamily="66" charset="0"/>
              </a:rPr>
              <a:t>la présence </a:t>
            </a:r>
            <a:r>
              <a:rPr lang="fr-FR" sz="1100" dirty="0">
                <a:solidFill>
                  <a:prstClr val="black"/>
                </a:solidFill>
                <a:latin typeface="Comic Sans MS" pitchFamily="66" charset="0"/>
              </a:rPr>
              <a:t>d'algues rouges</a:t>
            </a:r>
            <a:r>
              <a:rPr lang="fr-FR" sz="1100" dirty="0">
                <a:solidFill>
                  <a:prstClr val="black"/>
                </a:solidFill>
                <a:latin typeface="Comic Sans MS" pitchFamily="66" charset="0"/>
              </a:rPr>
              <a:t>. Aujourd'hui </a:t>
            </a:r>
            <a:r>
              <a:rPr lang="fr-FR" sz="1100" dirty="0">
                <a:solidFill>
                  <a:prstClr val="black"/>
                </a:solidFill>
                <a:latin typeface="Comic Sans MS" pitchFamily="66" charset="0"/>
              </a:rPr>
              <a:t>nous savons </a:t>
            </a:r>
            <a:r>
              <a:rPr lang="fr-FR" sz="1100" dirty="0">
                <a:solidFill>
                  <a:prstClr val="black"/>
                </a:solidFill>
                <a:latin typeface="Comic Sans MS" pitchFamily="66" charset="0"/>
              </a:rPr>
              <a:t>qu'à</a:t>
            </a:r>
            <a:r>
              <a:rPr lang="it-IT" sz="1100" dirty="0">
                <a:solidFill>
                  <a:prstClr val="black"/>
                </a:solidFill>
                <a:latin typeface="Comic Sans MS" pitchFamily="66" charset="0"/>
              </a:rPr>
              <a:t> </a:t>
            </a:r>
            <a:r>
              <a:rPr lang="fr-FR" sz="1100" dirty="0">
                <a:solidFill>
                  <a:prstClr val="black"/>
                </a:solidFill>
                <a:latin typeface="Comic Sans MS" pitchFamily="66" charset="0"/>
              </a:rPr>
              <a:t>colorier </a:t>
            </a:r>
            <a:r>
              <a:rPr lang="fr-FR" sz="1100" dirty="0">
                <a:solidFill>
                  <a:prstClr val="black"/>
                </a:solidFill>
                <a:latin typeface="Comic Sans MS" pitchFamily="66" charset="0"/>
              </a:rPr>
              <a:t>la cascade c'est l'oxyde de fer, qui réagit avec les bactéries présentes </a:t>
            </a:r>
            <a:r>
              <a:rPr lang="fr-FR" sz="1100" dirty="0">
                <a:solidFill>
                  <a:prstClr val="black"/>
                </a:solidFill>
                <a:latin typeface="Comic Sans MS" pitchFamily="66" charset="0"/>
              </a:rPr>
              <a:t>dans l'eau.</a:t>
            </a:r>
          </a:p>
          <a:p>
            <a:endParaRPr lang="it-IT" sz="1100" dirty="0">
              <a:solidFill>
                <a:prstClr val="black"/>
              </a:solidFill>
              <a:latin typeface="Comic Sans MS" pitchFamily="66" charset="0"/>
            </a:endParaRPr>
          </a:p>
        </p:txBody>
      </p:sp>
      <p:pic>
        <p:nvPicPr>
          <p:cNvPr id="103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710" y="4045715"/>
            <a:ext cx="394883" cy="253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32" y="0"/>
            <a:ext cx="919525" cy="919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ttangolo 17"/>
          <p:cNvSpPr/>
          <p:nvPr/>
        </p:nvSpPr>
        <p:spPr>
          <a:xfrm>
            <a:off x="15299" y="168530"/>
            <a:ext cx="2988018" cy="584775"/>
          </a:xfrm>
          <a:prstGeom prst="rect">
            <a:avLst/>
          </a:prstGeom>
          <a:noFill/>
        </p:spPr>
        <p:txBody>
          <a:bodyPr wrap="square" lIns="91440" tIns="45720" rIns="91440" bIns="45720">
            <a:spAutoFit/>
          </a:bodyPr>
          <a:lstStyle/>
          <a:p>
            <a:r>
              <a:rPr lang="it-IT" sz="3200" b="1" dirty="0">
                <a:ln w="17780" cmpd="sng">
                  <a:solidFill>
                    <a:srgbClr val="FFFFFF"/>
                  </a:solidFill>
                  <a:prstDash val="solid"/>
                  <a:miter lim="800000"/>
                </a:ln>
                <a:solidFill>
                  <a:srgbClr val="C00000"/>
                </a:solidFill>
                <a:effectLst>
                  <a:outerShdw blurRad="50800" algn="tl" rotWithShape="0">
                    <a:srgbClr val="000000"/>
                  </a:outerShdw>
                </a:effectLst>
              </a:rPr>
              <a:t>    Ottobre</a:t>
            </a:r>
            <a:endParaRPr lang="it-IT" sz="3200" b="1" dirty="0">
              <a:ln w="17780" cmpd="sng">
                <a:solidFill>
                  <a:srgbClr val="FFFFFF"/>
                </a:solidFill>
                <a:prstDash val="solid"/>
                <a:miter lim="800000"/>
              </a:ln>
              <a:solidFill>
                <a:srgbClr val="C00000"/>
              </a:solidFill>
              <a:effectLst>
                <a:outerShdw blurRad="50800" algn="tl" rotWithShape="0">
                  <a:srgbClr val="000000"/>
                </a:outerShdw>
              </a:effectLst>
            </a:endParaRPr>
          </a:p>
        </p:txBody>
      </p:sp>
      <p:pic>
        <p:nvPicPr>
          <p:cNvPr id="103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218" y="2001542"/>
            <a:ext cx="590398" cy="387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3633448" y="70105"/>
            <a:ext cx="3557320"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fr-FR" sz="5400" b="1" i="1" spc="50" dirty="0">
                <a:ln w="11430"/>
                <a:gradFill>
                  <a:gsLst>
                    <a:gs pos="25000">
                      <a:srgbClr val="9F2936">
                        <a:satMod val="155000"/>
                      </a:srgbClr>
                    </a:gs>
                    <a:gs pos="100000">
                      <a:srgbClr val="9F2936">
                        <a:shade val="45000"/>
                        <a:satMod val="165000"/>
                      </a:srgbClr>
                    </a:gs>
                  </a:gsLst>
                  <a:lin ang="5400000"/>
                </a:gradFill>
                <a:effectLst>
                  <a:outerShdw blurRad="76200" dist="50800" dir="5400000" algn="tl" rotWithShape="0">
                    <a:srgbClr val="000000">
                      <a:alpha val="65000"/>
                    </a:srgbClr>
                  </a:outerShdw>
                </a:effectLst>
                <a:latin typeface="Arial Narrow" pitchFamily="34" charset="0"/>
              </a:rPr>
              <a:t>In  </a:t>
            </a:r>
            <a:r>
              <a:rPr lang="fr-FR" sz="5400" b="1" i="1" spc="50" dirty="0" err="1">
                <a:ln w="11430"/>
                <a:gradFill>
                  <a:gsLst>
                    <a:gs pos="25000">
                      <a:srgbClr val="9F2936">
                        <a:satMod val="155000"/>
                      </a:srgbClr>
                    </a:gs>
                    <a:gs pos="100000">
                      <a:srgbClr val="9F2936">
                        <a:shade val="45000"/>
                        <a:satMod val="165000"/>
                      </a:srgbClr>
                    </a:gs>
                  </a:gsLst>
                  <a:lin ang="5400000"/>
                </a:gradFill>
                <a:effectLst>
                  <a:outerShdw blurRad="76200" dist="50800" dir="5400000" algn="tl" rotWithShape="0">
                    <a:srgbClr val="000000">
                      <a:alpha val="65000"/>
                    </a:srgbClr>
                  </a:outerShdw>
                </a:effectLst>
                <a:latin typeface="Arial Narrow" pitchFamily="34" charset="0"/>
              </a:rPr>
              <a:t>Antartide</a:t>
            </a:r>
            <a:endParaRPr lang="it-IT" sz="5400" b="1" spc="50" dirty="0">
              <a:ln w="11430"/>
              <a:gradFill>
                <a:gsLst>
                  <a:gs pos="25000">
                    <a:srgbClr val="9F2936">
                      <a:satMod val="155000"/>
                    </a:srgbClr>
                  </a:gs>
                  <a:gs pos="100000">
                    <a:srgbClr val="9F2936">
                      <a:shade val="45000"/>
                      <a:satMod val="165000"/>
                    </a:srgbClr>
                  </a:gs>
                </a:gsLst>
                <a:lin ang="5400000"/>
              </a:gradFill>
              <a:effectLst>
                <a:outerShdw blurRad="76200" dist="50800" dir="5400000" algn="tl" rotWithShape="0">
                  <a:srgbClr val="000000">
                    <a:alpha val="65000"/>
                  </a:srgbClr>
                </a:outerShdw>
              </a:effectLst>
            </a:endParaRPr>
          </a:p>
        </p:txBody>
      </p:sp>
      <p:sp>
        <p:nvSpPr>
          <p:cNvPr id="17" name="Segnaposto contenuto 2"/>
          <p:cNvSpPr txBox="1">
            <a:spLocks/>
          </p:cNvSpPr>
          <p:nvPr/>
        </p:nvSpPr>
        <p:spPr>
          <a:xfrm>
            <a:off x="447429" y="919525"/>
            <a:ext cx="8241062" cy="1082017"/>
          </a:xfrm>
          <a:prstGeom prst="rect">
            <a:avLst/>
          </a:prstGeom>
          <a:gradFill flip="none" rotWithShape="1">
            <a:gsLst>
              <a:gs pos="0">
                <a:schemeClr val="tx2">
                  <a:lumMod val="10000"/>
                  <a:lumOff val="90000"/>
                  <a:shade val="30000"/>
                  <a:satMod val="115000"/>
                </a:schemeClr>
              </a:gs>
              <a:gs pos="50000">
                <a:schemeClr val="tx2">
                  <a:lumMod val="10000"/>
                  <a:lumOff val="90000"/>
                  <a:shade val="67500"/>
                  <a:satMod val="115000"/>
                </a:schemeClr>
              </a:gs>
              <a:gs pos="100000">
                <a:schemeClr val="tx2">
                  <a:lumMod val="10000"/>
                  <a:lumOff val="90000"/>
                  <a:shade val="100000"/>
                  <a:satMod val="115000"/>
                </a:schemeClr>
              </a:gs>
            </a:gsLst>
            <a:lin ang="162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oAutofit/>
          </a:bodyPr>
          <a:lst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a:lstStyle>
          <a:p>
            <a:pPr>
              <a:buClr>
                <a:srgbClr val="F07F09"/>
              </a:buClr>
            </a:pPr>
            <a:endParaRPr lang="it-IT" sz="1100" dirty="0" smtClean="0">
              <a:solidFill>
                <a:srgbClr val="323232"/>
              </a:solidFill>
              <a:latin typeface="Comic Sans MS" pitchFamily="66" charset="0"/>
            </a:endParaRPr>
          </a:p>
          <a:p>
            <a:pPr>
              <a:buClr>
                <a:srgbClr val="F07F09"/>
              </a:buClr>
            </a:pPr>
            <a:r>
              <a:rPr lang="it-IT" sz="1100" dirty="0" smtClean="0">
                <a:solidFill>
                  <a:srgbClr val="323232"/>
                </a:solidFill>
                <a:latin typeface="Comic Sans MS" pitchFamily="66" charset="0"/>
              </a:rPr>
              <a:t>                   Ma è veramente sangue? No. Le «Blood Falls», cascate di colore rosso alte 15 m, provengono da un lago        subglaciale sommerso da 400 metri di ghiaccio. L’esploratore Griffith Taylor, quando le  scoprì nel 1911, attribuì lo strano colore alla presenza di alghe rosse.  Oggi sappiamo che il  colore della cascata  dipende dall’ ossido di  ferro intrappolato nel lago che reagisce con i batteri presenti nell’acqua.                                                                </a:t>
            </a:r>
          </a:p>
          <a:p>
            <a:pPr>
              <a:buClr>
                <a:srgbClr val="F07F09"/>
              </a:buClr>
            </a:pPr>
            <a:r>
              <a:rPr lang="it-IT" sz="1100" dirty="0">
                <a:solidFill>
                  <a:srgbClr val="323232"/>
                </a:solidFill>
                <a:latin typeface="Comic Sans MS" pitchFamily="66" charset="0"/>
              </a:rPr>
              <a:t> </a:t>
            </a:r>
            <a:r>
              <a:rPr lang="it-IT" sz="1100" dirty="0" smtClean="0">
                <a:solidFill>
                  <a:srgbClr val="323232"/>
                </a:solidFill>
                <a:latin typeface="Comic Sans MS" pitchFamily="66" charset="0"/>
              </a:rPr>
              <a:t>                                                                                                                                     </a:t>
            </a:r>
            <a:endParaRPr lang="it-IT" sz="1000" dirty="0">
              <a:solidFill>
                <a:srgbClr val="323232"/>
              </a:solidFill>
              <a:latin typeface="Comic Sans MS" pitchFamily="66" charset="0"/>
            </a:endParaRPr>
          </a:p>
        </p:txBody>
      </p:sp>
      <p:pic>
        <p:nvPicPr>
          <p:cNvPr id="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593" y="993690"/>
            <a:ext cx="512051" cy="341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16917" y="3933056"/>
            <a:ext cx="3871573" cy="2808312"/>
          </a:xfrm>
          <a:prstGeom prst="rect">
            <a:avLst/>
          </a:prstGeom>
          <a:no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a:ext uri="{909E8E84-426E-40DD-AFC4-6F175D3DCCD1}">
              <a14:hiddenFill xmlns:a14="http://schemas.microsoft.com/office/drawing/2010/main">
                <a:solidFill>
                  <a:schemeClr val="accent1"/>
                </a:solidFill>
              </a14:hiddenFill>
            </a:ext>
          </a:extLst>
        </p:spPr>
      </p:pic>
      <p:sp>
        <p:nvSpPr>
          <p:cNvPr id="3" name="CasellaDiTesto 2"/>
          <p:cNvSpPr txBox="1"/>
          <p:nvPr/>
        </p:nvSpPr>
        <p:spPr>
          <a:xfrm>
            <a:off x="447429" y="3121235"/>
            <a:ext cx="8241062" cy="1123384"/>
          </a:xfrm>
          <a:prstGeom prst="rect">
            <a:avLst/>
          </a:prstGeom>
          <a:gradFill flip="none" rotWithShape="1">
            <a:gsLst>
              <a:gs pos="0">
                <a:srgbClr val="FFCC00">
                  <a:shade val="30000"/>
                  <a:satMod val="115000"/>
                </a:srgbClr>
              </a:gs>
              <a:gs pos="50000">
                <a:srgbClr val="FFCC00">
                  <a:shade val="67500"/>
                  <a:satMod val="115000"/>
                </a:srgbClr>
              </a:gs>
              <a:gs pos="100000">
                <a:srgbClr val="FFCC00">
                  <a:shade val="100000"/>
                  <a:satMod val="115000"/>
                </a:srgb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it-IT" sz="1200" dirty="0">
                <a:solidFill>
                  <a:prstClr val="black"/>
                </a:solidFill>
                <a:latin typeface="Comic Sans MS" pitchFamily="66" charset="0"/>
              </a:rPr>
              <a:t>                             </a:t>
            </a:r>
          </a:p>
          <a:p>
            <a:r>
              <a:rPr lang="it-IT" sz="1100" dirty="0">
                <a:solidFill>
                  <a:prstClr val="black"/>
                </a:solidFill>
                <a:latin typeface="Comic Sans MS" pitchFamily="66" charset="0"/>
              </a:rPr>
              <a:t> </a:t>
            </a:r>
            <a:r>
              <a:rPr lang="it-IT" sz="1100" dirty="0">
                <a:solidFill>
                  <a:prstClr val="black"/>
                </a:solidFill>
                <a:latin typeface="Comic Sans MS" pitchFamily="66" charset="0"/>
              </a:rPr>
              <a:t>                                         Es </a:t>
            </a:r>
            <a:r>
              <a:rPr lang="it-IT" sz="1100" dirty="0">
                <a:solidFill>
                  <a:prstClr val="black"/>
                </a:solidFill>
                <a:latin typeface="Comic Sans MS" pitchFamily="66" charset="0"/>
              </a:rPr>
              <a:t>realmente </a:t>
            </a:r>
            <a:r>
              <a:rPr lang="it-IT" sz="1100" dirty="0" err="1">
                <a:solidFill>
                  <a:prstClr val="black"/>
                </a:solidFill>
                <a:latin typeface="Comic Sans MS" pitchFamily="66" charset="0"/>
              </a:rPr>
              <a:t>sangre</a:t>
            </a:r>
            <a:r>
              <a:rPr lang="it-IT" sz="1100" dirty="0">
                <a:solidFill>
                  <a:prstClr val="black"/>
                </a:solidFill>
                <a:latin typeface="Comic Sans MS" pitchFamily="66" charset="0"/>
              </a:rPr>
              <a:t>? No. Las «Blood Falls» de </a:t>
            </a:r>
            <a:r>
              <a:rPr lang="it-IT" sz="1100" dirty="0">
                <a:solidFill>
                  <a:prstClr val="black"/>
                </a:solidFill>
                <a:latin typeface="Comic Sans MS" pitchFamily="66" charset="0"/>
              </a:rPr>
              <a:t>color </a:t>
            </a:r>
            <a:r>
              <a:rPr lang="it-IT" sz="1100" dirty="0" err="1">
                <a:solidFill>
                  <a:prstClr val="black"/>
                </a:solidFill>
                <a:latin typeface="Comic Sans MS" pitchFamily="66" charset="0"/>
              </a:rPr>
              <a:t>rojo</a:t>
            </a:r>
            <a:r>
              <a:rPr lang="it-IT" sz="1100" dirty="0">
                <a:solidFill>
                  <a:prstClr val="black"/>
                </a:solidFill>
                <a:latin typeface="Comic Sans MS" pitchFamily="66" charset="0"/>
              </a:rPr>
              <a:t>, </a:t>
            </a:r>
            <a:r>
              <a:rPr lang="it-IT" sz="1100" dirty="0" err="1">
                <a:solidFill>
                  <a:prstClr val="black"/>
                </a:solidFill>
                <a:latin typeface="Comic Sans MS" pitchFamily="66" charset="0"/>
              </a:rPr>
              <a:t>altas</a:t>
            </a:r>
            <a:r>
              <a:rPr lang="it-IT" sz="1100" dirty="0">
                <a:solidFill>
                  <a:prstClr val="black"/>
                </a:solidFill>
                <a:latin typeface="Comic Sans MS" pitchFamily="66" charset="0"/>
              </a:rPr>
              <a:t> 15 </a:t>
            </a:r>
            <a:r>
              <a:rPr lang="it-IT" sz="1100" dirty="0" err="1">
                <a:solidFill>
                  <a:prstClr val="black"/>
                </a:solidFill>
                <a:latin typeface="Comic Sans MS" pitchFamily="66" charset="0"/>
              </a:rPr>
              <a:t>metros</a:t>
            </a:r>
            <a:r>
              <a:rPr lang="it-IT" sz="1100" dirty="0">
                <a:solidFill>
                  <a:prstClr val="black"/>
                </a:solidFill>
                <a:latin typeface="Comic Sans MS" pitchFamily="66" charset="0"/>
              </a:rPr>
              <a:t>, </a:t>
            </a:r>
            <a:r>
              <a:rPr lang="it-IT" sz="1100" dirty="0" err="1">
                <a:solidFill>
                  <a:prstClr val="black"/>
                </a:solidFill>
                <a:latin typeface="Comic Sans MS" pitchFamily="66" charset="0"/>
              </a:rPr>
              <a:t>proceden</a:t>
            </a:r>
            <a:r>
              <a:rPr lang="it-IT" sz="1100" dirty="0">
                <a:solidFill>
                  <a:prstClr val="black"/>
                </a:solidFill>
                <a:latin typeface="Comic Sans MS" pitchFamily="66" charset="0"/>
              </a:rPr>
              <a:t> de un lago </a:t>
            </a:r>
            <a:r>
              <a:rPr lang="it-IT" sz="1100" dirty="0" err="1">
                <a:solidFill>
                  <a:prstClr val="black"/>
                </a:solidFill>
                <a:latin typeface="Comic Sans MS" pitchFamily="66" charset="0"/>
              </a:rPr>
              <a:t>subglaciál</a:t>
            </a:r>
            <a:r>
              <a:rPr lang="it-IT" sz="1100" dirty="0">
                <a:solidFill>
                  <a:prstClr val="black"/>
                </a:solidFill>
                <a:latin typeface="Comic Sans MS" pitchFamily="66" charset="0"/>
              </a:rPr>
              <a:t> </a:t>
            </a:r>
            <a:r>
              <a:rPr lang="it-IT" sz="1100" dirty="0">
                <a:solidFill>
                  <a:prstClr val="black"/>
                </a:solidFill>
                <a:latin typeface="Comic Sans MS" pitchFamily="66" charset="0"/>
              </a:rPr>
              <a:t> </a:t>
            </a:r>
            <a:r>
              <a:rPr lang="it-IT" sz="1100" dirty="0" err="1">
                <a:solidFill>
                  <a:prstClr val="black"/>
                </a:solidFill>
                <a:latin typeface="Comic Sans MS" pitchFamily="66" charset="0"/>
              </a:rPr>
              <a:t>hundido</a:t>
            </a:r>
            <a:r>
              <a:rPr lang="it-IT" sz="1100" dirty="0">
                <a:solidFill>
                  <a:prstClr val="black"/>
                </a:solidFill>
                <a:latin typeface="Comic Sans MS" pitchFamily="66" charset="0"/>
              </a:rPr>
              <a:t> </a:t>
            </a:r>
            <a:r>
              <a:rPr lang="it-IT" sz="1100" dirty="0">
                <a:solidFill>
                  <a:prstClr val="black"/>
                </a:solidFill>
                <a:latin typeface="Comic Sans MS" pitchFamily="66" charset="0"/>
              </a:rPr>
              <a:t>de casi 400 </a:t>
            </a:r>
            <a:r>
              <a:rPr lang="it-IT" sz="1100" dirty="0" err="1">
                <a:solidFill>
                  <a:prstClr val="black"/>
                </a:solidFill>
                <a:latin typeface="Comic Sans MS" pitchFamily="66" charset="0"/>
              </a:rPr>
              <a:t>metros</a:t>
            </a:r>
            <a:r>
              <a:rPr lang="it-IT" sz="1100" dirty="0">
                <a:solidFill>
                  <a:prstClr val="black"/>
                </a:solidFill>
                <a:latin typeface="Comic Sans MS" pitchFamily="66" charset="0"/>
              </a:rPr>
              <a:t> </a:t>
            </a:r>
            <a:r>
              <a:rPr lang="it-IT" sz="1100" dirty="0">
                <a:solidFill>
                  <a:prstClr val="black"/>
                </a:solidFill>
                <a:latin typeface="Comic Sans MS" pitchFamily="66" charset="0"/>
              </a:rPr>
              <a:t>de </a:t>
            </a:r>
            <a:r>
              <a:rPr lang="it-IT" sz="1100" dirty="0" err="1">
                <a:solidFill>
                  <a:prstClr val="black"/>
                </a:solidFill>
                <a:latin typeface="Comic Sans MS" pitchFamily="66" charset="0"/>
              </a:rPr>
              <a:t>hielo</a:t>
            </a:r>
            <a:r>
              <a:rPr lang="it-IT" sz="1100" dirty="0">
                <a:solidFill>
                  <a:prstClr val="black"/>
                </a:solidFill>
                <a:latin typeface="Comic Sans MS" pitchFamily="66" charset="0"/>
              </a:rPr>
              <a:t>. </a:t>
            </a:r>
            <a:r>
              <a:rPr lang="it-IT" sz="1100" dirty="0">
                <a:solidFill>
                  <a:prstClr val="black"/>
                </a:solidFill>
                <a:latin typeface="Comic Sans MS" pitchFamily="66" charset="0"/>
              </a:rPr>
              <a:t> </a:t>
            </a:r>
            <a:r>
              <a:rPr lang="en-US" sz="1100" dirty="0">
                <a:solidFill>
                  <a:prstClr val="black"/>
                </a:solidFill>
                <a:latin typeface="Comic Sans MS" pitchFamily="66" charset="0"/>
              </a:rPr>
              <a:t>El  </a:t>
            </a:r>
            <a:r>
              <a:rPr lang="en-US" sz="1100" dirty="0" err="1">
                <a:solidFill>
                  <a:prstClr val="black"/>
                </a:solidFill>
                <a:latin typeface="Comic Sans MS" pitchFamily="66" charset="0"/>
              </a:rPr>
              <a:t>explorador</a:t>
            </a:r>
            <a:r>
              <a:rPr lang="en-US" sz="1100" dirty="0">
                <a:solidFill>
                  <a:prstClr val="black"/>
                </a:solidFill>
                <a:latin typeface="Comic Sans MS" pitchFamily="66" charset="0"/>
              </a:rPr>
              <a:t> </a:t>
            </a:r>
            <a:r>
              <a:rPr lang="en-US" sz="1100" dirty="0">
                <a:solidFill>
                  <a:prstClr val="black"/>
                </a:solidFill>
                <a:latin typeface="Comic Sans MS" pitchFamily="66" charset="0"/>
              </a:rPr>
              <a:t>Griffith Taylor, </a:t>
            </a:r>
            <a:r>
              <a:rPr lang="en-US" sz="1100" dirty="0">
                <a:solidFill>
                  <a:prstClr val="black"/>
                </a:solidFill>
                <a:latin typeface="Comic Sans MS" pitchFamily="66" charset="0"/>
              </a:rPr>
              <a:t> </a:t>
            </a:r>
            <a:r>
              <a:rPr lang="en-US" sz="1100" dirty="0" err="1">
                <a:solidFill>
                  <a:prstClr val="black"/>
                </a:solidFill>
                <a:latin typeface="Comic Sans MS" pitchFamily="66" charset="0"/>
              </a:rPr>
              <a:t>cuando</a:t>
            </a:r>
            <a:r>
              <a:rPr lang="en-US" sz="1100" dirty="0">
                <a:solidFill>
                  <a:prstClr val="black"/>
                </a:solidFill>
                <a:latin typeface="Comic Sans MS" pitchFamily="66" charset="0"/>
              </a:rPr>
              <a:t>  </a:t>
            </a:r>
            <a:r>
              <a:rPr lang="en-US" sz="1100" dirty="0">
                <a:solidFill>
                  <a:prstClr val="black"/>
                </a:solidFill>
                <a:latin typeface="Comic Sans MS" pitchFamily="66" charset="0"/>
              </a:rPr>
              <a:t>lo </a:t>
            </a:r>
            <a:r>
              <a:rPr lang="en-US" sz="1100" dirty="0" err="1">
                <a:solidFill>
                  <a:prstClr val="black"/>
                </a:solidFill>
                <a:latin typeface="Comic Sans MS" pitchFamily="66" charset="0"/>
              </a:rPr>
              <a:t>descubrió</a:t>
            </a:r>
            <a:r>
              <a:rPr lang="en-US" sz="1100" dirty="0">
                <a:solidFill>
                  <a:prstClr val="black"/>
                </a:solidFill>
                <a:latin typeface="Comic Sans MS" pitchFamily="66" charset="0"/>
              </a:rPr>
              <a:t> en 1911, </a:t>
            </a:r>
            <a:r>
              <a:rPr lang="en-US" sz="1100" dirty="0" err="1">
                <a:solidFill>
                  <a:prstClr val="black"/>
                </a:solidFill>
                <a:latin typeface="Comic Sans MS" pitchFamily="66" charset="0"/>
              </a:rPr>
              <a:t>atribuyó</a:t>
            </a:r>
            <a:r>
              <a:rPr lang="en-US" sz="1100" dirty="0">
                <a:solidFill>
                  <a:prstClr val="black"/>
                </a:solidFill>
                <a:latin typeface="Comic Sans MS" pitchFamily="66" charset="0"/>
              </a:rPr>
              <a:t> </a:t>
            </a:r>
            <a:r>
              <a:rPr lang="en-US" sz="1100" dirty="0">
                <a:solidFill>
                  <a:prstClr val="black"/>
                </a:solidFill>
                <a:latin typeface="Comic Sans MS" pitchFamily="66" charset="0"/>
              </a:rPr>
              <a:t>el </a:t>
            </a:r>
            <a:r>
              <a:rPr lang="en-US" sz="1100" dirty="0" err="1">
                <a:solidFill>
                  <a:prstClr val="black"/>
                </a:solidFill>
                <a:latin typeface="Comic Sans MS" pitchFamily="66" charset="0"/>
              </a:rPr>
              <a:t>extraño</a:t>
            </a:r>
            <a:r>
              <a:rPr lang="en-US" sz="1100" dirty="0">
                <a:solidFill>
                  <a:prstClr val="black"/>
                </a:solidFill>
                <a:latin typeface="Comic Sans MS" pitchFamily="66" charset="0"/>
              </a:rPr>
              <a:t> color a la </a:t>
            </a:r>
            <a:r>
              <a:rPr lang="en-US" sz="1100" dirty="0" err="1">
                <a:solidFill>
                  <a:prstClr val="black"/>
                </a:solidFill>
                <a:latin typeface="Comic Sans MS" pitchFamily="66" charset="0"/>
              </a:rPr>
              <a:t>presencia</a:t>
            </a:r>
            <a:r>
              <a:rPr lang="en-US" sz="1100" dirty="0">
                <a:solidFill>
                  <a:prstClr val="black"/>
                </a:solidFill>
                <a:latin typeface="Comic Sans MS" pitchFamily="66" charset="0"/>
              </a:rPr>
              <a:t> </a:t>
            </a:r>
            <a:r>
              <a:rPr lang="en-US" sz="1100" dirty="0">
                <a:solidFill>
                  <a:prstClr val="black"/>
                </a:solidFill>
                <a:latin typeface="Comic Sans MS" pitchFamily="66" charset="0"/>
              </a:rPr>
              <a:t> de </a:t>
            </a:r>
            <a:r>
              <a:rPr lang="en-US" sz="1100" dirty="0" err="1">
                <a:solidFill>
                  <a:prstClr val="black"/>
                </a:solidFill>
                <a:latin typeface="Comic Sans MS" pitchFamily="66" charset="0"/>
              </a:rPr>
              <a:t>algas</a:t>
            </a:r>
            <a:r>
              <a:rPr lang="en-US" sz="1100" dirty="0">
                <a:solidFill>
                  <a:prstClr val="black"/>
                </a:solidFill>
                <a:latin typeface="Comic Sans MS" pitchFamily="66" charset="0"/>
              </a:rPr>
              <a:t> </a:t>
            </a:r>
            <a:r>
              <a:rPr lang="en-US" sz="1100" dirty="0" err="1">
                <a:solidFill>
                  <a:prstClr val="black"/>
                </a:solidFill>
                <a:latin typeface="Comic Sans MS" pitchFamily="66" charset="0"/>
              </a:rPr>
              <a:t>rojas</a:t>
            </a:r>
            <a:r>
              <a:rPr lang="en-US" sz="1100" dirty="0">
                <a:solidFill>
                  <a:prstClr val="black"/>
                </a:solidFill>
                <a:latin typeface="Comic Sans MS" pitchFamily="66" charset="0"/>
              </a:rPr>
              <a:t>. </a:t>
            </a:r>
            <a:r>
              <a:rPr lang="it-IT" sz="1100" dirty="0" err="1">
                <a:solidFill>
                  <a:prstClr val="black"/>
                </a:solidFill>
                <a:latin typeface="Comic Sans MS" pitchFamily="66" charset="0"/>
              </a:rPr>
              <a:t>Hoy</a:t>
            </a:r>
            <a:r>
              <a:rPr lang="it-IT" sz="1100" dirty="0">
                <a:solidFill>
                  <a:prstClr val="black"/>
                </a:solidFill>
                <a:latin typeface="Comic Sans MS" pitchFamily="66" charset="0"/>
              </a:rPr>
              <a:t> </a:t>
            </a:r>
            <a:r>
              <a:rPr lang="it-IT" sz="1100" dirty="0" err="1">
                <a:solidFill>
                  <a:prstClr val="black"/>
                </a:solidFill>
                <a:latin typeface="Comic Sans MS" pitchFamily="66" charset="0"/>
              </a:rPr>
              <a:t>sabemos</a:t>
            </a:r>
            <a:r>
              <a:rPr lang="it-IT" sz="1100" dirty="0">
                <a:solidFill>
                  <a:prstClr val="black"/>
                </a:solidFill>
                <a:latin typeface="Comic Sans MS" pitchFamily="66" charset="0"/>
              </a:rPr>
              <a:t> </a:t>
            </a:r>
            <a:r>
              <a:rPr lang="it-IT" sz="1100" dirty="0" err="1">
                <a:solidFill>
                  <a:prstClr val="black"/>
                </a:solidFill>
                <a:latin typeface="Comic Sans MS" pitchFamily="66" charset="0"/>
              </a:rPr>
              <a:t>que</a:t>
            </a:r>
            <a:r>
              <a:rPr lang="it-IT" sz="1100" dirty="0">
                <a:solidFill>
                  <a:prstClr val="black"/>
                </a:solidFill>
                <a:latin typeface="Comic Sans MS" pitchFamily="66" charset="0"/>
              </a:rPr>
              <a:t> lo </a:t>
            </a:r>
            <a:r>
              <a:rPr lang="it-IT" sz="1100" dirty="0" err="1">
                <a:solidFill>
                  <a:prstClr val="black"/>
                </a:solidFill>
                <a:latin typeface="Comic Sans MS" pitchFamily="66" charset="0"/>
              </a:rPr>
              <a:t>que</a:t>
            </a:r>
            <a:r>
              <a:rPr lang="it-IT" sz="1100" dirty="0">
                <a:solidFill>
                  <a:prstClr val="black"/>
                </a:solidFill>
                <a:latin typeface="Comic Sans MS" pitchFamily="66" charset="0"/>
              </a:rPr>
              <a:t> </a:t>
            </a:r>
            <a:r>
              <a:rPr lang="it-IT" sz="1100" dirty="0" err="1">
                <a:solidFill>
                  <a:prstClr val="black"/>
                </a:solidFill>
                <a:latin typeface="Comic Sans MS" pitchFamily="66" charset="0"/>
              </a:rPr>
              <a:t>tiñe</a:t>
            </a:r>
            <a:r>
              <a:rPr lang="it-IT" sz="1100" dirty="0">
                <a:solidFill>
                  <a:prstClr val="black"/>
                </a:solidFill>
                <a:latin typeface="Comic Sans MS" pitchFamily="66" charset="0"/>
              </a:rPr>
              <a:t> </a:t>
            </a:r>
            <a:r>
              <a:rPr lang="it-IT" sz="1100" dirty="0" err="1">
                <a:solidFill>
                  <a:prstClr val="black"/>
                </a:solidFill>
                <a:latin typeface="Comic Sans MS" pitchFamily="66" charset="0"/>
              </a:rPr>
              <a:t>las</a:t>
            </a:r>
            <a:r>
              <a:rPr lang="it-IT" sz="1100" dirty="0">
                <a:solidFill>
                  <a:prstClr val="black"/>
                </a:solidFill>
                <a:latin typeface="Comic Sans MS" pitchFamily="66" charset="0"/>
              </a:rPr>
              <a:t> </a:t>
            </a:r>
            <a:r>
              <a:rPr lang="it-IT" sz="1100" dirty="0" err="1">
                <a:solidFill>
                  <a:prstClr val="black"/>
                </a:solidFill>
                <a:latin typeface="Comic Sans MS" pitchFamily="66" charset="0"/>
              </a:rPr>
              <a:t>cascadas</a:t>
            </a:r>
            <a:r>
              <a:rPr lang="it-IT" sz="1100" dirty="0">
                <a:solidFill>
                  <a:prstClr val="black"/>
                </a:solidFill>
                <a:latin typeface="Comic Sans MS" pitchFamily="66" charset="0"/>
              </a:rPr>
              <a:t> es </a:t>
            </a:r>
            <a:r>
              <a:rPr lang="it-IT" sz="1100" dirty="0" err="1">
                <a:solidFill>
                  <a:prstClr val="black"/>
                </a:solidFill>
                <a:latin typeface="Comic Sans MS" pitchFamily="66" charset="0"/>
              </a:rPr>
              <a:t>el</a:t>
            </a:r>
            <a:r>
              <a:rPr lang="it-IT" sz="1100" dirty="0">
                <a:solidFill>
                  <a:prstClr val="black"/>
                </a:solidFill>
                <a:latin typeface="Comic Sans MS" pitchFamily="66" charset="0"/>
              </a:rPr>
              <a:t> </a:t>
            </a:r>
            <a:r>
              <a:rPr lang="it-IT" sz="1100" dirty="0" err="1">
                <a:solidFill>
                  <a:prstClr val="black"/>
                </a:solidFill>
                <a:latin typeface="Comic Sans MS" pitchFamily="66" charset="0"/>
              </a:rPr>
              <a:t>óxido</a:t>
            </a:r>
            <a:r>
              <a:rPr lang="it-IT" sz="1100" dirty="0">
                <a:solidFill>
                  <a:prstClr val="black"/>
                </a:solidFill>
                <a:latin typeface="Comic Sans MS" pitchFamily="66" charset="0"/>
              </a:rPr>
              <a:t> de </a:t>
            </a:r>
            <a:r>
              <a:rPr lang="it-IT" sz="1100" dirty="0" err="1">
                <a:solidFill>
                  <a:prstClr val="black"/>
                </a:solidFill>
                <a:latin typeface="Comic Sans MS" pitchFamily="66" charset="0"/>
              </a:rPr>
              <a:t>hierro</a:t>
            </a:r>
            <a:r>
              <a:rPr lang="it-IT" sz="1100" dirty="0">
                <a:solidFill>
                  <a:prstClr val="black"/>
                </a:solidFill>
                <a:latin typeface="Comic Sans MS" pitchFamily="66" charset="0"/>
              </a:rPr>
              <a:t> </a:t>
            </a:r>
            <a:r>
              <a:rPr lang="it-IT" sz="1100" dirty="0" err="1">
                <a:solidFill>
                  <a:prstClr val="black"/>
                </a:solidFill>
                <a:latin typeface="Comic Sans MS" pitchFamily="66" charset="0"/>
              </a:rPr>
              <a:t>atrapado</a:t>
            </a:r>
            <a:r>
              <a:rPr lang="it-IT" sz="1100" dirty="0">
                <a:solidFill>
                  <a:prstClr val="black"/>
                </a:solidFill>
                <a:latin typeface="Comic Sans MS" pitchFamily="66" charset="0"/>
              </a:rPr>
              <a:t> en </a:t>
            </a:r>
            <a:r>
              <a:rPr lang="it-IT" sz="1100" dirty="0" err="1">
                <a:solidFill>
                  <a:prstClr val="black"/>
                </a:solidFill>
                <a:latin typeface="Comic Sans MS" pitchFamily="66" charset="0"/>
              </a:rPr>
              <a:t>el</a:t>
            </a:r>
            <a:r>
              <a:rPr lang="it-IT" sz="1100" dirty="0">
                <a:solidFill>
                  <a:prstClr val="black"/>
                </a:solidFill>
                <a:latin typeface="Comic Sans MS" pitchFamily="66" charset="0"/>
              </a:rPr>
              <a:t> </a:t>
            </a:r>
            <a:r>
              <a:rPr lang="it-IT" sz="1100" dirty="0" err="1">
                <a:solidFill>
                  <a:prstClr val="black"/>
                </a:solidFill>
                <a:latin typeface="Comic Sans MS" pitchFamily="66" charset="0"/>
              </a:rPr>
              <a:t>hielo</a:t>
            </a:r>
            <a:r>
              <a:rPr lang="it-IT" sz="1100" dirty="0">
                <a:solidFill>
                  <a:prstClr val="black"/>
                </a:solidFill>
                <a:latin typeface="Comic Sans MS" pitchFamily="66" charset="0"/>
              </a:rPr>
              <a:t> </a:t>
            </a:r>
            <a:r>
              <a:rPr lang="it-IT" sz="1100" dirty="0" err="1">
                <a:solidFill>
                  <a:prstClr val="black"/>
                </a:solidFill>
                <a:latin typeface="Comic Sans MS" pitchFamily="66" charset="0"/>
              </a:rPr>
              <a:t>que</a:t>
            </a:r>
            <a:r>
              <a:rPr lang="it-IT" sz="1100" dirty="0">
                <a:solidFill>
                  <a:prstClr val="black"/>
                </a:solidFill>
                <a:latin typeface="Comic Sans MS" pitchFamily="66" charset="0"/>
              </a:rPr>
              <a:t> </a:t>
            </a:r>
            <a:r>
              <a:rPr lang="it-IT" sz="1100" dirty="0" err="1">
                <a:solidFill>
                  <a:prstClr val="black"/>
                </a:solidFill>
                <a:latin typeface="Comic Sans MS" pitchFamily="66" charset="0"/>
              </a:rPr>
              <a:t>reacciona</a:t>
            </a:r>
            <a:r>
              <a:rPr lang="it-IT" sz="1100" dirty="0">
                <a:solidFill>
                  <a:prstClr val="black"/>
                </a:solidFill>
                <a:latin typeface="Comic Sans MS" pitchFamily="66" charset="0"/>
              </a:rPr>
              <a:t> con </a:t>
            </a:r>
            <a:r>
              <a:rPr lang="it-IT" sz="1100" dirty="0" err="1">
                <a:solidFill>
                  <a:prstClr val="black"/>
                </a:solidFill>
                <a:latin typeface="Comic Sans MS" pitchFamily="66" charset="0"/>
              </a:rPr>
              <a:t>las</a:t>
            </a:r>
            <a:r>
              <a:rPr lang="it-IT" sz="1100" dirty="0">
                <a:solidFill>
                  <a:prstClr val="black"/>
                </a:solidFill>
                <a:latin typeface="Comic Sans MS" pitchFamily="66" charset="0"/>
              </a:rPr>
              <a:t> </a:t>
            </a:r>
            <a:r>
              <a:rPr lang="it-IT" sz="1100" dirty="0" err="1">
                <a:solidFill>
                  <a:prstClr val="black"/>
                </a:solidFill>
                <a:latin typeface="Comic Sans MS" pitchFamily="66" charset="0"/>
              </a:rPr>
              <a:t>bactérias</a:t>
            </a:r>
            <a:r>
              <a:rPr lang="it-IT" sz="1100" dirty="0">
                <a:solidFill>
                  <a:prstClr val="black"/>
                </a:solidFill>
                <a:latin typeface="Comic Sans MS" pitchFamily="66" charset="0"/>
              </a:rPr>
              <a:t> </a:t>
            </a:r>
            <a:r>
              <a:rPr lang="it-IT" sz="1100" dirty="0" err="1">
                <a:solidFill>
                  <a:prstClr val="black"/>
                </a:solidFill>
                <a:latin typeface="Comic Sans MS" pitchFamily="66" charset="0"/>
              </a:rPr>
              <a:t>que</a:t>
            </a:r>
            <a:r>
              <a:rPr lang="it-IT" sz="1100" dirty="0">
                <a:solidFill>
                  <a:prstClr val="black"/>
                </a:solidFill>
                <a:latin typeface="Comic Sans MS" pitchFamily="66" charset="0"/>
              </a:rPr>
              <a:t> </a:t>
            </a:r>
            <a:r>
              <a:rPr lang="it-IT" sz="1100" dirty="0" err="1">
                <a:solidFill>
                  <a:prstClr val="black"/>
                </a:solidFill>
                <a:latin typeface="Comic Sans MS" pitchFamily="66" charset="0"/>
              </a:rPr>
              <a:t>están</a:t>
            </a:r>
            <a:r>
              <a:rPr lang="it-IT" sz="1100" dirty="0">
                <a:solidFill>
                  <a:prstClr val="black"/>
                </a:solidFill>
                <a:latin typeface="Comic Sans MS" pitchFamily="66" charset="0"/>
              </a:rPr>
              <a:t> </a:t>
            </a:r>
            <a:r>
              <a:rPr lang="it-IT" sz="1100" dirty="0" err="1">
                <a:solidFill>
                  <a:prstClr val="black"/>
                </a:solidFill>
                <a:latin typeface="Comic Sans MS" pitchFamily="66" charset="0"/>
              </a:rPr>
              <a:t>presentes</a:t>
            </a:r>
            <a:r>
              <a:rPr lang="it-IT" sz="1100" dirty="0">
                <a:solidFill>
                  <a:prstClr val="black"/>
                </a:solidFill>
                <a:latin typeface="Comic Sans MS" pitchFamily="66" charset="0"/>
              </a:rPr>
              <a:t> en </a:t>
            </a:r>
            <a:r>
              <a:rPr lang="it-IT" sz="1100" dirty="0" err="1">
                <a:solidFill>
                  <a:prstClr val="black"/>
                </a:solidFill>
                <a:latin typeface="Comic Sans MS" pitchFamily="66" charset="0"/>
              </a:rPr>
              <a:t>el</a:t>
            </a:r>
            <a:r>
              <a:rPr lang="it-IT" sz="1100" dirty="0">
                <a:solidFill>
                  <a:prstClr val="black"/>
                </a:solidFill>
                <a:latin typeface="Comic Sans MS" pitchFamily="66" charset="0"/>
              </a:rPr>
              <a:t> </a:t>
            </a:r>
            <a:r>
              <a:rPr lang="it-IT" sz="1100" dirty="0" err="1">
                <a:solidFill>
                  <a:prstClr val="black"/>
                </a:solidFill>
                <a:latin typeface="Comic Sans MS" pitchFamily="66" charset="0"/>
              </a:rPr>
              <a:t>agua</a:t>
            </a:r>
            <a:r>
              <a:rPr lang="it-IT" sz="1100" dirty="0">
                <a:solidFill>
                  <a:prstClr val="black"/>
                </a:solidFill>
                <a:latin typeface="Comic Sans MS" pitchFamily="66" charset="0"/>
              </a:rPr>
              <a:t>.</a:t>
            </a:r>
          </a:p>
          <a:p>
            <a:r>
              <a:rPr lang="it-IT" sz="1100" dirty="0">
                <a:solidFill>
                  <a:prstClr val="black"/>
                </a:solidFill>
                <a:latin typeface="Comic Sans MS" pitchFamily="66" charset="0"/>
              </a:rPr>
              <a:t>.</a:t>
            </a:r>
          </a:p>
        </p:txBody>
      </p:sp>
      <p:pic>
        <p:nvPicPr>
          <p:cNvPr id="102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7481" y="3121235"/>
            <a:ext cx="481102" cy="364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CasellaDiTesto 14"/>
          <p:cNvSpPr txBox="1"/>
          <p:nvPr/>
        </p:nvSpPr>
        <p:spPr>
          <a:xfrm>
            <a:off x="468179" y="4274361"/>
            <a:ext cx="4348738" cy="1446550"/>
          </a:xfrm>
          <a:prstGeom prst="rect">
            <a:avLst/>
          </a:prstGeom>
          <a:gradFill flip="none" rotWithShape="1">
            <a:gsLst>
              <a:gs pos="0">
                <a:srgbClr val="FF3300">
                  <a:shade val="30000"/>
                  <a:satMod val="115000"/>
                </a:srgbClr>
              </a:gs>
              <a:gs pos="50000">
                <a:srgbClr val="FF3300">
                  <a:shade val="67500"/>
                  <a:satMod val="115000"/>
                </a:srgbClr>
              </a:gs>
              <a:gs pos="100000">
                <a:srgbClr val="FF3300">
                  <a:shade val="100000"/>
                  <a:satMod val="115000"/>
                </a:srgbClr>
              </a:gs>
            </a:gsLst>
            <a:lin ang="16200000" scaled="1"/>
            <a:tileRect/>
          </a:gradFill>
          <a:ln>
            <a:noFill/>
          </a:ln>
          <a:effectLst>
            <a:glow rad="63500">
              <a:schemeClr val="accent1">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en-US" sz="1100" dirty="0">
                <a:solidFill>
                  <a:prstClr val="black"/>
                </a:solidFill>
                <a:latin typeface="Comic Sans MS" pitchFamily="66" charset="0"/>
              </a:rPr>
              <a:t>                                         </a:t>
            </a:r>
          </a:p>
          <a:p>
            <a:r>
              <a:rPr lang="en-US" sz="1100" dirty="0">
                <a:solidFill>
                  <a:prstClr val="black"/>
                </a:solidFill>
                <a:latin typeface="Comic Sans MS" pitchFamily="66" charset="0"/>
              </a:rPr>
              <a:t>                                                    Is </a:t>
            </a:r>
            <a:r>
              <a:rPr lang="en-US" sz="1100" dirty="0">
                <a:solidFill>
                  <a:prstClr val="black"/>
                </a:solidFill>
                <a:latin typeface="Comic Sans MS" pitchFamily="66" charset="0"/>
              </a:rPr>
              <a:t>it really blood? </a:t>
            </a:r>
            <a:r>
              <a:rPr lang="en-US" sz="1100" dirty="0">
                <a:solidFill>
                  <a:prstClr val="black"/>
                </a:solidFill>
                <a:latin typeface="Comic Sans MS" pitchFamily="66" charset="0"/>
              </a:rPr>
              <a:t>No, it   isn’t.</a:t>
            </a:r>
          </a:p>
          <a:p>
            <a:r>
              <a:rPr lang="en-US" sz="1100" dirty="0">
                <a:solidFill>
                  <a:prstClr val="black"/>
                </a:solidFill>
                <a:latin typeface="Comic Sans MS" pitchFamily="66" charset="0"/>
              </a:rPr>
              <a:t>The Blood Falls are red falls 15 meters high. They emerge from a </a:t>
            </a:r>
            <a:r>
              <a:rPr lang="en-US" sz="1100" dirty="0" err="1">
                <a:solidFill>
                  <a:prstClr val="black"/>
                </a:solidFill>
                <a:latin typeface="Comic Sans MS" pitchFamily="66" charset="0"/>
              </a:rPr>
              <a:t>subglacial</a:t>
            </a:r>
            <a:r>
              <a:rPr lang="en-US" sz="1100" dirty="0">
                <a:solidFill>
                  <a:prstClr val="black"/>
                </a:solidFill>
                <a:latin typeface="Comic Sans MS" pitchFamily="66" charset="0"/>
              </a:rPr>
              <a:t> ice-covered lake, </a:t>
            </a:r>
            <a:r>
              <a:rPr lang="en-US" sz="1100" dirty="0" err="1">
                <a:solidFill>
                  <a:prstClr val="black"/>
                </a:solidFill>
                <a:latin typeface="Comic Sans MS" pitchFamily="66" charset="0"/>
              </a:rPr>
              <a:t>overline</a:t>
            </a:r>
            <a:r>
              <a:rPr lang="en-US" sz="1100" dirty="0">
                <a:solidFill>
                  <a:prstClr val="black"/>
                </a:solidFill>
                <a:latin typeface="Comic Sans MS" pitchFamily="66" charset="0"/>
              </a:rPr>
              <a:t>  by about 400 meters of ice.  When the explorer Griffith Taylor discovered  them, attributed the strange </a:t>
            </a:r>
            <a:r>
              <a:rPr lang="en-US" sz="1100" dirty="0" err="1">
                <a:solidFill>
                  <a:prstClr val="black"/>
                </a:solidFill>
                <a:latin typeface="Comic Sans MS" pitchFamily="66" charset="0"/>
              </a:rPr>
              <a:t>colour</a:t>
            </a:r>
            <a:r>
              <a:rPr lang="en-US" sz="1100" dirty="0">
                <a:solidFill>
                  <a:prstClr val="black"/>
                </a:solidFill>
                <a:latin typeface="Comic Sans MS" pitchFamily="66" charset="0"/>
              </a:rPr>
              <a:t> to red algae in the water. Today it is proven to be due to iron oxide trapped in the ice that reacts with water bacteria.</a:t>
            </a:r>
            <a:endParaRPr lang="it-IT" sz="1100" dirty="0">
              <a:solidFill>
                <a:prstClr val="black"/>
              </a:solidFill>
              <a:latin typeface="Comic Sans MS" pitchFamily="66" charset="0"/>
            </a:endParaRPr>
          </a:p>
        </p:txBody>
      </p:sp>
      <p:pic>
        <p:nvPicPr>
          <p:cNvPr id="19"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2055" y="4274361"/>
            <a:ext cx="476724" cy="347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asellaDiTesto 8"/>
          <p:cNvSpPr txBox="1"/>
          <p:nvPr/>
        </p:nvSpPr>
        <p:spPr>
          <a:xfrm>
            <a:off x="2094017" y="6021288"/>
            <a:ext cx="2261959" cy="261610"/>
          </a:xfrm>
          <a:prstGeom prst="rect">
            <a:avLst/>
          </a:prstGeom>
          <a:noFill/>
        </p:spPr>
        <p:txBody>
          <a:bodyPr wrap="square" rtlCol="0">
            <a:spAutoFit/>
          </a:bodyPr>
          <a:lstStyle/>
          <a:p>
            <a:r>
              <a:rPr lang="it-IT" sz="1100" b="1" dirty="0">
                <a:solidFill>
                  <a:prstClr val="black"/>
                </a:solidFill>
                <a:latin typeface="Comic Sans MS" pitchFamily="66" charset="0"/>
              </a:rPr>
              <a:t>Martina </a:t>
            </a:r>
            <a:r>
              <a:rPr lang="it-IT" sz="1100" b="1" dirty="0" err="1">
                <a:solidFill>
                  <a:prstClr val="black"/>
                </a:solidFill>
                <a:latin typeface="Comic Sans MS" pitchFamily="66" charset="0"/>
              </a:rPr>
              <a:t>Durastante</a:t>
            </a:r>
            <a:r>
              <a:rPr lang="it-IT" sz="1100" b="1" dirty="0">
                <a:solidFill>
                  <a:prstClr val="black"/>
                </a:solidFill>
                <a:latin typeface="Comic Sans MS" pitchFamily="66" charset="0"/>
              </a:rPr>
              <a:t>  </a:t>
            </a:r>
            <a:r>
              <a:rPr lang="it-IT" sz="1100" b="1" dirty="0">
                <a:solidFill>
                  <a:prstClr val="black"/>
                </a:solidFill>
                <a:latin typeface="Comic Sans MS" pitchFamily="66" charset="0"/>
              </a:rPr>
              <a:t>III A</a:t>
            </a:r>
          </a:p>
        </p:txBody>
      </p:sp>
    </p:spTree>
    <p:extLst>
      <p:ext uri="{BB962C8B-B14F-4D97-AF65-F5344CB8AC3E}">
        <p14:creationId xmlns:p14="http://schemas.microsoft.com/office/powerpoint/2010/main" val="3327753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229</Words>
  <Application>Microsoft Office PowerPoint</Application>
  <PresentationFormat>Presentazione su schermo (4:3)</PresentationFormat>
  <Paragraphs>15</Paragraphs>
  <Slides>1</Slides>
  <Notes>1</Notes>
  <HiddenSlides>0</HiddenSlides>
  <MMClips>0</MMClips>
  <ScaleCrop>false</ScaleCrop>
  <HeadingPairs>
    <vt:vector size="4" baseType="variant">
      <vt:variant>
        <vt:lpstr>Tema</vt:lpstr>
      </vt:variant>
      <vt:variant>
        <vt:i4>1</vt:i4>
      </vt:variant>
      <vt:variant>
        <vt:lpstr>Titoli diapositive</vt:lpstr>
      </vt:variant>
      <vt:variant>
        <vt:i4>1</vt:i4>
      </vt:variant>
    </vt:vector>
  </HeadingPairs>
  <TitlesOfParts>
    <vt:vector size="2" baseType="lpstr">
      <vt:lpstr>Austin</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Admin</dc:creator>
  <cp:lastModifiedBy>Admin</cp:lastModifiedBy>
  <cp:revision>1</cp:revision>
  <dcterms:created xsi:type="dcterms:W3CDTF">2013-10-04T16:27:25Z</dcterms:created>
  <dcterms:modified xsi:type="dcterms:W3CDTF">2013-10-04T16:28:21Z</dcterms:modified>
</cp:coreProperties>
</file>