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2" r:id="rId1"/>
  </p:sldMasterIdLst>
  <p:notesMasterIdLst>
    <p:notesMasterId r:id="rId3"/>
  </p:notesMasterIdLst>
  <p:sldIdLst>
    <p:sldId id="257" r:id="rId2"/>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E0202"/>
    <a:srgbClr val="CE0233"/>
    <a:srgbClr val="B9C642"/>
    <a:srgbClr val="BAE226"/>
    <a:srgbClr val="FD0B0B"/>
    <a:srgbClr val="FD1717"/>
    <a:srgbClr val="EEFD2F"/>
    <a:srgbClr val="9A7FDF"/>
    <a:srgbClr val="B8A6A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6EE2068-F0A1-40E6-AAD8-28427D65675A}" type="datetimeFigureOut">
              <a:rPr lang="it-IT" smtClean="0"/>
              <a:t>06/04/2014</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CF0870D-9DDE-4D5E-85BD-533E63BB8F3B}" type="slidenum">
              <a:rPr lang="it-IT" smtClean="0"/>
              <a:t>‹N›</a:t>
            </a:fld>
            <a:endParaRPr lang="it-IT"/>
          </a:p>
        </p:txBody>
      </p:sp>
    </p:spTree>
    <p:extLst>
      <p:ext uri="{BB962C8B-B14F-4D97-AF65-F5344CB8AC3E}">
        <p14:creationId xmlns:p14="http://schemas.microsoft.com/office/powerpoint/2010/main" val="3203245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it-IT" smtClean="0"/>
              <a:t>Fare clic per modificare lo stile del titolo</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DB0EFA2B-AF74-41EA-A317-03E7C7A941AB}" type="datetimeFigureOut">
              <a:rPr lang="it-IT" smtClean="0"/>
              <a:t>06/04/2014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0905F818-6D28-4F20-99A4-022196B4B545}" type="slidenum">
              <a:rPr lang="it-IT" smtClean="0"/>
              <a:t>‹N›</a:t>
            </a:fld>
            <a:endParaRPr lang="it-IT"/>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p>
            <a:fld id="{DB0EFA2B-AF74-41EA-A317-03E7C7A941AB}" type="datetimeFigureOut">
              <a:rPr lang="it-IT" smtClean="0"/>
              <a:t>06/04/2014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0905F818-6D28-4F20-99A4-022196B4B545}" type="slidenum">
              <a:rPr lang="it-IT" smtClean="0"/>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p>
            <a:fld id="{DB0EFA2B-AF74-41EA-A317-03E7C7A941AB}" type="datetimeFigureOut">
              <a:rPr lang="it-IT" smtClean="0"/>
              <a:t>06/04/2014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0905F818-6D28-4F20-99A4-022196B4B545}" type="slidenum">
              <a:rPr lang="it-IT" smtClean="0"/>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3" name="Content Placeholder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p>
            <a:fld id="{DB0EFA2B-AF74-41EA-A317-03E7C7A941AB}" type="datetimeFigureOut">
              <a:rPr lang="it-IT" smtClean="0"/>
              <a:t>06/04/2014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0905F818-6D28-4F20-99A4-022196B4B545}" type="slidenum">
              <a:rPr lang="it-IT" smtClean="0"/>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DB0EFA2B-AF74-41EA-A317-03E7C7A941AB}" type="datetimeFigureOut">
              <a:rPr lang="it-IT" smtClean="0"/>
              <a:t>06/04/2014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0905F818-6D28-4F20-99A4-022196B4B545}" type="slidenum">
              <a:rPr lang="it-IT" smtClean="0"/>
              <a:t>‹N›</a:t>
            </a:fld>
            <a:endParaRPr lang="it-IT"/>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5" name="Date Placeholder 4"/>
          <p:cNvSpPr>
            <a:spLocks noGrp="1"/>
          </p:cNvSpPr>
          <p:nvPr>
            <p:ph type="dt" sz="half" idx="10"/>
          </p:nvPr>
        </p:nvSpPr>
        <p:spPr/>
        <p:txBody>
          <a:bodyPr/>
          <a:lstStyle/>
          <a:p>
            <a:fld id="{DB0EFA2B-AF74-41EA-A317-03E7C7A941AB}" type="datetimeFigureOut">
              <a:rPr lang="it-IT" smtClean="0"/>
              <a:t>06/04/2014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0905F818-6D28-4F20-99A4-022196B4B545}" type="slidenum">
              <a:rPr lang="it-IT" smtClean="0"/>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7" name="Date Placeholder 6"/>
          <p:cNvSpPr>
            <a:spLocks noGrp="1"/>
          </p:cNvSpPr>
          <p:nvPr>
            <p:ph type="dt" sz="half" idx="10"/>
          </p:nvPr>
        </p:nvSpPr>
        <p:spPr/>
        <p:txBody>
          <a:bodyPr/>
          <a:lstStyle/>
          <a:p>
            <a:fld id="{DB0EFA2B-AF74-41EA-A317-03E7C7A941AB}" type="datetimeFigureOut">
              <a:rPr lang="it-IT" smtClean="0"/>
              <a:t>06/04/2014</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0905F818-6D28-4F20-99A4-022196B4B545}" type="slidenum">
              <a:rPr lang="it-IT" smtClean="0"/>
              <a:t>‹N›</a:t>
            </a:fld>
            <a:endParaRPr lang="it-IT"/>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Date Placeholder 2"/>
          <p:cNvSpPr>
            <a:spLocks noGrp="1"/>
          </p:cNvSpPr>
          <p:nvPr>
            <p:ph type="dt" sz="half" idx="10"/>
          </p:nvPr>
        </p:nvSpPr>
        <p:spPr/>
        <p:txBody>
          <a:bodyPr/>
          <a:lstStyle/>
          <a:p>
            <a:fld id="{DB0EFA2B-AF74-41EA-A317-03E7C7A941AB}" type="datetimeFigureOut">
              <a:rPr lang="it-IT" smtClean="0"/>
              <a:t>06/04/2014</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0905F818-6D28-4F20-99A4-022196B4B545}" type="slidenum">
              <a:rPr lang="it-IT" smtClean="0"/>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0EFA2B-AF74-41EA-A317-03E7C7A941AB}" type="datetimeFigureOut">
              <a:rPr lang="it-IT" smtClean="0"/>
              <a:t>06/04/2014</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0905F818-6D28-4F20-99A4-022196B4B545}" type="slidenum">
              <a:rPr lang="it-IT" smtClean="0"/>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it-IT" smtClean="0"/>
              <a:t>Fare clic per modificare lo stile del titolo</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DB0EFA2B-AF74-41EA-A317-03E7C7A941AB}" type="datetimeFigureOut">
              <a:rPr lang="it-IT" smtClean="0"/>
              <a:t>06/04/2014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0905F818-6D28-4F20-99A4-022196B4B545}" type="slidenum">
              <a:rPr lang="it-IT" smtClean="0"/>
              <a:t>‹N›</a:t>
            </a:fld>
            <a:endParaRPr lang="it-IT"/>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it-IT" smtClean="0"/>
              <a:t>Fare clic per modificare lo stile del titolo</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Fare clic sull'icona per inserire un'immagine</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DB0EFA2B-AF74-41EA-A317-03E7C7A941AB}" type="datetimeFigureOut">
              <a:rPr lang="it-IT" smtClean="0"/>
              <a:t>06/04/2014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0905F818-6D28-4F20-99A4-022196B4B545}" type="slidenum">
              <a:rPr lang="it-IT" smtClean="0"/>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B0EFA2B-AF74-41EA-A317-03E7C7A941AB}" type="datetimeFigureOut">
              <a:rPr lang="it-IT" smtClean="0"/>
              <a:t>06/04/2014</a:t>
            </a:fld>
            <a:endParaRPr lang="it-IT"/>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it-IT"/>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0905F818-6D28-4F20-99A4-022196B4B545}" type="slidenum">
              <a:rPr lang="it-IT" smtClean="0"/>
              <a:t>‹N›</a:t>
            </a:fld>
            <a:endParaRPr lang="it-IT"/>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0.jpeg"/><Relationship Id="rId4" Type="http://schemas.openxmlformats.org/officeDocument/2006/relationships/image" Target="../media/image4.jpeg"/><Relationship Id="rId9"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travelab.it/news/wp-content/uploads/2013/10/farfall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2977" y="-13646"/>
            <a:ext cx="7596336" cy="605291"/>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p:cNvSpPr txBox="1"/>
          <p:nvPr/>
        </p:nvSpPr>
        <p:spPr>
          <a:xfrm>
            <a:off x="1043608" y="533610"/>
            <a:ext cx="8272279" cy="830997"/>
          </a:xfrm>
          <a:prstGeom prst="rect">
            <a:avLst/>
          </a:prstGeom>
          <a:noFill/>
        </p:spPr>
        <p:txBody>
          <a:bodyPr wrap="square" rtlCol="0">
            <a:spAutoFit/>
          </a:bodyPr>
          <a:lstStyle/>
          <a:p>
            <a:r>
              <a:rPr lang="it-IT" sz="4800" b="1" i="1" dirty="0" smtClean="0">
                <a:solidFill>
                  <a:schemeClr val="accent1">
                    <a:lumMod val="75000"/>
                  </a:schemeClr>
                </a:solidFill>
                <a:latin typeface="Adobe Fangsong Std R" pitchFamily="18" charset="-128"/>
                <a:ea typeface="Adobe Fangsong Std R" pitchFamily="18" charset="-128"/>
              </a:rPr>
              <a:t>Messico e nuvole di farfalle</a:t>
            </a:r>
            <a:endParaRPr lang="it-IT" sz="4800" b="1" i="1" dirty="0">
              <a:solidFill>
                <a:schemeClr val="accent1">
                  <a:lumMod val="75000"/>
                </a:schemeClr>
              </a:solidFill>
              <a:latin typeface="Adobe Fangsong Std R" pitchFamily="18" charset="-128"/>
              <a:ea typeface="Adobe Fangsong Std R" pitchFamily="18" charset="-128"/>
            </a:endParaRPr>
          </a:p>
        </p:txBody>
      </p:sp>
      <p:pic>
        <p:nvPicPr>
          <p:cNvPr id="1030" name="Picture 6" descr="http://image.nanopress.it/viaggi/fotogallery/628X0/80871/centinaia-di-farfall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88267" y="3598995"/>
            <a:ext cx="4976614" cy="332055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http://cdn2.stbm.it/studenti/gallery/foto/maturita/come-studiare-per-la-maturita-mese-per-mese/da-aprile-a-maggio.jpeg?-360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 y="-13646"/>
            <a:ext cx="827583" cy="69763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2" descr="http://iconbug.com/data/e1/128/a7ef43e30114e07236f3c01597d5541b.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8528" y="-48977"/>
            <a:ext cx="317999" cy="300265"/>
          </a:xfrm>
          <a:prstGeom prst="rect">
            <a:avLst/>
          </a:prstGeom>
          <a:noFill/>
          <a:extLst>
            <a:ext uri="{909E8E84-426E-40DD-AFC4-6F175D3DCCD1}">
              <a14:hiddenFill xmlns:a14="http://schemas.microsoft.com/office/drawing/2010/main">
                <a:solidFill>
                  <a:srgbClr val="FFFFFF"/>
                </a:solidFill>
              </a14:hiddenFill>
            </a:ext>
          </a:extLst>
        </p:spPr>
      </p:pic>
      <p:sp>
        <p:nvSpPr>
          <p:cNvPr id="12" name="CasellaDiTesto 11"/>
          <p:cNvSpPr txBox="1"/>
          <p:nvPr/>
        </p:nvSpPr>
        <p:spPr>
          <a:xfrm>
            <a:off x="-52881" y="491221"/>
            <a:ext cx="902873" cy="307777"/>
          </a:xfrm>
          <a:prstGeom prst="rect">
            <a:avLst/>
          </a:prstGeom>
          <a:noFill/>
        </p:spPr>
        <p:txBody>
          <a:bodyPr wrap="square" rtlCol="0">
            <a:spAutoFit/>
          </a:bodyPr>
          <a:lstStyle/>
          <a:p>
            <a:r>
              <a:rPr lang="it-IT" sz="1400" b="1" dirty="0" smtClean="0">
                <a:solidFill>
                  <a:srgbClr val="C00000"/>
                </a:solidFill>
              </a:rPr>
              <a:t>APRILE</a:t>
            </a:r>
            <a:endParaRPr lang="it-IT" sz="1400" b="1" dirty="0">
              <a:solidFill>
                <a:srgbClr val="C00000"/>
              </a:solidFill>
            </a:endParaRPr>
          </a:p>
        </p:txBody>
      </p:sp>
      <p:pic>
        <p:nvPicPr>
          <p:cNvPr id="6" name="Picture 12" descr="http://iconbug.com/data/e1/128/a7ef43e30114e07236f3c01597d5541b.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9992" y="-75325"/>
            <a:ext cx="964942" cy="911130"/>
          </a:xfrm>
          <a:prstGeom prst="rect">
            <a:avLst/>
          </a:prstGeom>
          <a:noFill/>
          <a:extLst>
            <a:ext uri="{909E8E84-426E-40DD-AFC4-6F175D3DCCD1}">
              <a14:hiddenFill xmlns:a14="http://schemas.microsoft.com/office/drawing/2010/main">
                <a:solidFill>
                  <a:srgbClr val="FFFFFF"/>
                </a:solidFill>
              </a14:hiddenFill>
            </a:ext>
          </a:extLst>
        </p:spPr>
      </p:pic>
      <p:sp>
        <p:nvSpPr>
          <p:cNvPr id="13" name="CasellaDiTesto 12"/>
          <p:cNvSpPr txBox="1"/>
          <p:nvPr/>
        </p:nvSpPr>
        <p:spPr>
          <a:xfrm>
            <a:off x="-52881" y="1352227"/>
            <a:ext cx="9196879" cy="1046440"/>
          </a:xfrm>
          <a:prstGeom prst="rect">
            <a:avLst/>
          </a:prstGeom>
          <a:solidFill>
            <a:schemeClr val="accent1"/>
          </a:solidFill>
          <a:ln w="38100">
            <a:noFill/>
          </a:ln>
        </p:spPr>
        <p:txBody>
          <a:bodyPr wrap="square" rtlCol="0">
            <a:spAutoFit/>
          </a:bodyPr>
          <a:lstStyle/>
          <a:p>
            <a:pPr algn="just"/>
            <a:r>
              <a:rPr lang="it-IT" sz="1200" dirty="0" smtClean="0">
                <a:solidFill>
                  <a:schemeClr val="bg1"/>
                </a:solidFill>
                <a:latin typeface="Book Antiqua" pitchFamily="18" charset="0"/>
              </a:rPr>
              <a:t>               </a:t>
            </a:r>
            <a:r>
              <a:rPr lang="it-IT" sz="1200" b="1" dirty="0" smtClean="0">
                <a:solidFill>
                  <a:schemeClr val="bg1"/>
                </a:solidFill>
                <a:latin typeface="Book Antiqua" pitchFamily="18" charset="0"/>
              </a:rPr>
              <a:t>La farfalla monarca (</a:t>
            </a:r>
            <a:r>
              <a:rPr lang="it-IT" sz="1200" b="1" i="1" dirty="0" err="1" smtClean="0">
                <a:solidFill>
                  <a:schemeClr val="bg1"/>
                </a:solidFill>
                <a:latin typeface="Book Antiqua" pitchFamily="18" charset="0"/>
              </a:rPr>
              <a:t>Danaus</a:t>
            </a:r>
            <a:r>
              <a:rPr lang="it-IT" sz="1200" b="1" i="1" dirty="0" smtClean="0">
                <a:solidFill>
                  <a:schemeClr val="bg1"/>
                </a:solidFill>
                <a:latin typeface="Book Antiqua" pitchFamily="18" charset="0"/>
              </a:rPr>
              <a:t> </a:t>
            </a:r>
            <a:r>
              <a:rPr lang="it-IT" sz="1200" b="1" i="1" dirty="0" err="1" smtClean="0">
                <a:solidFill>
                  <a:schemeClr val="bg1"/>
                </a:solidFill>
                <a:latin typeface="Book Antiqua" pitchFamily="18" charset="0"/>
              </a:rPr>
              <a:t>plexippus</a:t>
            </a:r>
            <a:r>
              <a:rPr lang="it-IT" sz="1200" b="1" i="1" dirty="0" smtClean="0">
                <a:solidFill>
                  <a:schemeClr val="bg1"/>
                </a:solidFill>
                <a:latin typeface="Book Antiqua" pitchFamily="18" charset="0"/>
              </a:rPr>
              <a:t>)</a:t>
            </a:r>
            <a:r>
              <a:rPr lang="it-IT" sz="1200" b="1" dirty="0" smtClean="0">
                <a:solidFill>
                  <a:schemeClr val="bg1"/>
                </a:solidFill>
                <a:latin typeface="Book Antiqua" pitchFamily="18" charset="0"/>
              </a:rPr>
              <a:t> è l’unico insetto</a:t>
            </a:r>
            <a:r>
              <a:rPr lang="it-IT" sz="1200" b="1" dirty="0">
                <a:solidFill>
                  <a:schemeClr val="bg1"/>
                </a:solidFill>
                <a:latin typeface="Book Antiqua" pitchFamily="18" charset="0"/>
              </a:rPr>
              <a:t> </a:t>
            </a:r>
            <a:r>
              <a:rPr lang="it-IT" sz="1200" b="1" dirty="0" smtClean="0">
                <a:solidFill>
                  <a:schemeClr val="bg1"/>
                </a:solidFill>
                <a:latin typeface="Book Antiqua" pitchFamily="18" charset="0"/>
              </a:rPr>
              <a:t>che vola per </a:t>
            </a:r>
            <a:r>
              <a:rPr lang="it-IT" sz="1200" b="1" dirty="0">
                <a:solidFill>
                  <a:schemeClr val="bg1"/>
                </a:solidFill>
                <a:latin typeface="Book Antiqua" pitchFamily="18" charset="0"/>
              </a:rPr>
              <a:t>migliaia di chilometri </a:t>
            </a:r>
            <a:r>
              <a:rPr lang="it-IT" sz="1200" b="1" dirty="0" smtClean="0">
                <a:solidFill>
                  <a:schemeClr val="bg1"/>
                </a:solidFill>
                <a:latin typeface="Book Antiqua" pitchFamily="18" charset="0"/>
              </a:rPr>
              <a:t>per </a:t>
            </a:r>
            <a:r>
              <a:rPr lang="it-IT" sz="1200" b="1" dirty="0">
                <a:solidFill>
                  <a:schemeClr val="bg1"/>
                </a:solidFill>
                <a:latin typeface="Book Antiqua" pitchFamily="18" charset="0"/>
              </a:rPr>
              <a:t>fuggire ai rigori </a:t>
            </a:r>
            <a:r>
              <a:rPr lang="it-IT" sz="1200" b="1" dirty="0" smtClean="0">
                <a:solidFill>
                  <a:schemeClr val="bg1"/>
                </a:solidFill>
                <a:latin typeface="Book Antiqua" pitchFamily="18" charset="0"/>
              </a:rPr>
              <a:t>dell'inverno. La migrazione di questo splendido insetto è un evento unico in natura: come uccelli, in autunno, giganteschi stormi di monarca viaggiano per migliaia di chilometri verso le montagne della California o verso il Messico. Lì cadono in letargo fino a febbraio inoltrato e poi tornano al luogo di origine percorrendo a  ritroso la stessa rotta. Il fenomeno è molto studiato perché la migrazione è compiuta </a:t>
            </a:r>
            <a:r>
              <a:rPr lang="it-IT" sz="1200" b="1" dirty="0">
                <a:solidFill>
                  <a:schemeClr val="bg1"/>
                </a:solidFill>
                <a:latin typeface="Book Antiqua" pitchFamily="18" charset="0"/>
              </a:rPr>
              <a:t>dalla stessa generazione di </a:t>
            </a:r>
            <a:r>
              <a:rPr lang="it-IT" sz="1200" b="1" dirty="0" smtClean="0">
                <a:solidFill>
                  <a:schemeClr val="bg1"/>
                </a:solidFill>
                <a:latin typeface="Book Antiqua" pitchFamily="18" charset="0"/>
              </a:rPr>
              <a:t>farfalle mentre  nel caso di altri insetti il biglietto è di sola andata.   </a:t>
            </a:r>
            <a:endParaRPr lang="it-IT" sz="1200" b="1" dirty="0">
              <a:solidFill>
                <a:schemeClr val="bg1"/>
              </a:solidFill>
              <a:latin typeface="Book Antiqua" pitchFamily="18" charset="0"/>
            </a:endParaRPr>
          </a:p>
        </p:txBody>
      </p:sp>
      <p:pic>
        <p:nvPicPr>
          <p:cNvPr id="14"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288" y="1364607"/>
            <a:ext cx="265384" cy="1698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CasellaDiTesto 14"/>
          <p:cNvSpPr txBox="1"/>
          <p:nvPr/>
        </p:nvSpPr>
        <p:spPr>
          <a:xfrm>
            <a:off x="-52880" y="2398667"/>
            <a:ext cx="9196879" cy="1200329"/>
          </a:xfrm>
          <a:prstGeom prst="rect">
            <a:avLst/>
          </a:prstGeom>
          <a:solidFill>
            <a:schemeClr val="accent1">
              <a:lumMod val="75000"/>
            </a:schemeClr>
          </a:solidFill>
        </p:spPr>
        <p:txBody>
          <a:bodyPr wrap="square" rtlCol="0">
            <a:spAutoFit/>
          </a:bodyPr>
          <a:lstStyle/>
          <a:p>
            <a:pPr algn="just"/>
            <a:r>
              <a:rPr lang="en-US" sz="1200" b="1" dirty="0" smtClean="0">
                <a:solidFill>
                  <a:schemeClr val="bg1"/>
                </a:solidFill>
                <a:latin typeface="Book Antiqua" pitchFamily="18" charset="0"/>
              </a:rPr>
              <a:t>            Le </a:t>
            </a:r>
            <a:r>
              <a:rPr lang="en-US" sz="1200" b="1" dirty="0" err="1">
                <a:solidFill>
                  <a:schemeClr val="bg1"/>
                </a:solidFill>
                <a:latin typeface="Book Antiqua" pitchFamily="18" charset="0"/>
              </a:rPr>
              <a:t>papillon</a:t>
            </a:r>
            <a:r>
              <a:rPr lang="en-US" sz="1200" b="1" dirty="0">
                <a:solidFill>
                  <a:schemeClr val="bg1"/>
                </a:solidFill>
                <a:latin typeface="Book Antiqua" pitchFamily="18" charset="0"/>
              </a:rPr>
              <a:t> </a:t>
            </a:r>
            <a:r>
              <a:rPr lang="en-US" sz="1200" b="1" dirty="0" err="1">
                <a:solidFill>
                  <a:schemeClr val="bg1"/>
                </a:solidFill>
                <a:latin typeface="Book Antiqua" pitchFamily="18" charset="0"/>
              </a:rPr>
              <a:t>monarque</a:t>
            </a:r>
            <a:r>
              <a:rPr lang="en-US" sz="1200" b="1" dirty="0">
                <a:solidFill>
                  <a:schemeClr val="bg1"/>
                </a:solidFill>
                <a:latin typeface="Book Antiqua" pitchFamily="18" charset="0"/>
              </a:rPr>
              <a:t> (</a:t>
            </a:r>
            <a:r>
              <a:rPr lang="en-US" sz="1200" b="1" dirty="0" err="1">
                <a:solidFill>
                  <a:schemeClr val="bg1"/>
                </a:solidFill>
                <a:latin typeface="Book Antiqua" pitchFamily="18" charset="0"/>
              </a:rPr>
              <a:t>Danaus</a:t>
            </a:r>
            <a:r>
              <a:rPr lang="en-US" sz="1200" b="1" dirty="0">
                <a:solidFill>
                  <a:schemeClr val="bg1"/>
                </a:solidFill>
                <a:latin typeface="Book Antiqua" pitchFamily="18" charset="0"/>
              </a:rPr>
              <a:t> </a:t>
            </a:r>
            <a:r>
              <a:rPr lang="en-US" sz="1200" b="1" dirty="0" err="1">
                <a:solidFill>
                  <a:schemeClr val="bg1"/>
                </a:solidFill>
                <a:latin typeface="Book Antiqua" pitchFamily="18" charset="0"/>
              </a:rPr>
              <a:t>plexippus</a:t>
            </a:r>
            <a:r>
              <a:rPr lang="en-US" sz="1200" b="1" dirty="0">
                <a:solidFill>
                  <a:schemeClr val="bg1"/>
                </a:solidFill>
                <a:latin typeface="Book Antiqua" pitchFamily="18" charset="0"/>
              </a:rPr>
              <a:t>) </a:t>
            </a:r>
            <a:r>
              <a:rPr lang="en-US" sz="1200" b="1" dirty="0" err="1">
                <a:solidFill>
                  <a:schemeClr val="bg1"/>
                </a:solidFill>
                <a:latin typeface="Book Antiqua" pitchFamily="18" charset="0"/>
              </a:rPr>
              <a:t>est</a:t>
            </a:r>
            <a:r>
              <a:rPr lang="en-US" sz="1200" b="1" dirty="0">
                <a:solidFill>
                  <a:schemeClr val="bg1"/>
                </a:solidFill>
                <a:latin typeface="Book Antiqua" pitchFamily="18" charset="0"/>
              </a:rPr>
              <a:t> le </a:t>
            </a:r>
            <a:r>
              <a:rPr lang="en-US" sz="1200" b="1" dirty="0" err="1">
                <a:solidFill>
                  <a:schemeClr val="bg1"/>
                </a:solidFill>
                <a:latin typeface="Book Antiqua" pitchFamily="18" charset="0"/>
              </a:rPr>
              <a:t>seul</a:t>
            </a:r>
            <a:r>
              <a:rPr lang="en-US" sz="1200" b="1" dirty="0">
                <a:solidFill>
                  <a:schemeClr val="bg1"/>
                </a:solidFill>
                <a:latin typeface="Book Antiqua" pitchFamily="18" charset="0"/>
              </a:rPr>
              <a:t> </a:t>
            </a:r>
            <a:r>
              <a:rPr lang="en-US" sz="1200" b="1" dirty="0" err="1">
                <a:solidFill>
                  <a:schemeClr val="bg1"/>
                </a:solidFill>
                <a:latin typeface="Book Antiqua" pitchFamily="18" charset="0"/>
              </a:rPr>
              <a:t>insecte</a:t>
            </a:r>
            <a:r>
              <a:rPr lang="en-US" sz="1200" b="1" dirty="0">
                <a:solidFill>
                  <a:schemeClr val="bg1"/>
                </a:solidFill>
                <a:latin typeface="Book Antiqua" pitchFamily="18" charset="0"/>
              </a:rPr>
              <a:t> qui vole pour des </a:t>
            </a:r>
            <a:r>
              <a:rPr lang="en-US" sz="1200" b="1" dirty="0" err="1">
                <a:solidFill>
                  <a:schemeClr val="bg1"/>
                </a:solidFill>
                <a:latin typeface="Book Antiqua" pitchFamily="18" charset="0"/>
              </a:rPr>
              <a:t>milliers</a:t>
            </a:r>
            <a:r>
              <a:rPr lang="en-US" sz="1200" b="1" dirty="0">
                <a:solidFill>
                  <a:schemeClr val="bg1"/>
                </a:solidFill>
                <a:latin typeface="Book Antiqua" pitchFamily="18" charset="0"/>
              </a:rPr>
              <a:t> de </a:t>
            </a:r>
            <a:r>
              <a:rPr lang="en-US" sz="1200" b="1" dirty="0" err="1">
                <a:solidFill>
                  <a:schemeClr val="bg1"/>
                </a:solidFill>
                <a:latin typeface="Book Antiqua" pitchFamily="18" charset="0"/>
              </a:rPr>
              <a:t>kilomètres</a:t>
            </a:r>
            <a:r>
              <a:rPr lang="en-US" sz="1200" b="1" dirty="0">
                <a:solidFill>
                  <a:schemeClr val="bg1"/>
                </a:solidFill>
                <a:latin typeface="Book Antiqua" pitchFamily="18" charset="0"/>
              </a:rPr>
              <a:t> pour </a:t>
            </a:r>
            <a:r>
              <a:rPr lang="en-US" sz="1200" b="1" dirty="0" err="1">
                <a:solidFill>
                  <a:schemeClr val="bg1"/>
                </a:solidFill>
                <a:latin typeface="Book Antiqua" pitchFamily="18" charset="0"/>
              </a:rPr>
              <a:t>échapper</a:t>
            </a:r>
            <a:r>
              <a:rPr lang="en-US" sz="1200" b="1" dirty="0">
                <a:solidFill>
                  <a:schemeClr val="bg1"/>
                </a:solidFill>
                <a:latin typeface="Book Antiqua" pitchFamily="18" charset="0"/>
              </a:rPr>
              <a:t> aux </a:t>
            </a:r>
            <a:r>
              <a:rPr lang="en-US" sz="1200" b="1" dirty="0" err="1">
                <a:solidFill>
                  <a:schemeClr val="bg1"/>
                </a:solidFill>
                <a:latin typeface="Book Antiqua" pitchFamily="18" charset="0"/>
              </a:rPr>
              <a:t>rigueurs</a:t>
            </a:r>
            <a:r>
              <a:rPr lang="en-US" sz="1200" b="1" dirty="0">
                <a:solidFill>
                  <a:schemeClr val="bg1"/>
                </a:solidFill>
                <a:latin typeface="Book Antiqua" pitchFamily="18" charset="0"/>
              </a:rPr>
              <a:t> de </a:t>
            </a:r>
            <a:r>
              <a:rPr lang="en-US" sz="1200" b="1" dirty="0" err="1">
                <a:solidFill>
                  <a:schemeClr val="bg1"/>
                </a:solidFill>
                <a:latin typeface="Book Antiqua" pitchFamily="18" charset="0"/>
              </a:rPr>
              <a:t>l'hiver</a:t>
            </a:r>
            <a:r>
              <a:rPr lang="en-US" sz="1200" b="1" dirty="0">
                <a:solidFill>
                  <a:schemeClr val="bg1"/>
                </a:solidFill>
                <a:latin typeface="Book Antiqua" pitchFamily="18" charset="0"/>
              </a:rPr>
              <a:t>. La migration de </a:t>
            </a:r>
            <a:r>
              <a:rPr lang="en-US" sz="1200" b="1" dirty="0" err="1">
                <a:solidFill>
                  <a:schemeClr val="bg1"/>
                </a:solidFill>
                <a:latin typeface="Book Antiqua" pitchFamily="18" charset="0"/>
              </a:rPr>
              <a:t>cet</a:t>
            </a:r>
            <a:r>
              <a:rPr lang="en-US" sz="1200" b="1" dirty="0">
                <a:solidFill>
                  <a:schemeClr val="bg1"/>
                </a:solidFill>
                <a:latin typeface="Book Antiqua" pitchFamily="18" charset="0"/>
              </a:rPr>
              <a:t> </a:t>
            </a:r>
            <a:r>
              <a:rPr lang="en-US" sz="1200" b="1" dirty="0" err="1">
                <a:solidFill>
                  <a:schemeClr val="bg1"/>
                </a:solidFill>
                <a:latin typeface="Book Antiqua" pitchFamily="18" charset="0"/>
              </a:rPr>
              <a:t>insecte</a:t>
            </a:r>
            <a:r>
              <a:rPr lang="en-US" sz="1200" b="1" dirty="0">
                <a:solidFill>
                  <a:schemeClr val="bg1"/>
                </a:solidFill>
                <a:latin typeface="Book Antiqua" pitchFamily="18" charset="0"/>
              </a:rPr>
              <a:t> </a:t>
            </a:r>
            <a:r>
              <a:rPr lang="en-US" sz="1200" b="1" dirty="0" err="1">
                <a:solidFill>
                  <a:schemeClr val="bg1"/>
                </a:solidFill>
                <a:latin typeface="Book Antiqua" pitchFamily="18" charset="0"/>
              </a:rPr>
              <a:t>magnifique</a:t>
            </a:r>
            <a:r>
              <a:rPr lang="en-US" sz="1200" b="1" dirty="0">
                <a:solidFill>
                  <a:schemeClr val="bg1"/>
                </a:solidFill>
                <a:latin typeface="Book Antiqua" pitchFamily="18" charset="0"/>
              </a:rPr>
              <a:t> </a:t>
            </a:r>
            <a:r>
              <a:rPr lang="en-US" sz="1200" b="1" dirty="0" err="1">
                <a:solidFill>
                  <a:schemeClr val="bg1"/>
                </a:solidFill>
                <a:latin typeface="Book Antiqua" pitchFamily="18" charset="0"/>
              </a:rPr>
              <a:t>est</a:t>
            </a:r>
            <a:r>
              <a:rPr lang="en-US" sz="1200" b="1" dirty="0">
                <a:solidFill>
                  <a:schemeClr val="bg1"/>
                </a:solidFill>
                <a:latin typeface="Book Antiqua" pitchFamily="18" charset="0"/>
              </a:rPr>
              <a:t> un </a:t>
            </a:r>
            <a:r>
              <a:rPr lang="en-US" sz="1200" b="1" dirty="0" err="1">
                <a:solidFill>
                  <a:schemeClr val="bg1"/>
                </a:solidFill>
                <a:latin typeface="Book Antiqua" pitchFamily="18" charset="0"/>
              </a:rPr>
              <a:t>événement</a:t>
            </a:r>
            <a:r>
              <a:rPr lang="en-US" sz="1200" b="1" dirty="0">
                <a:solidFill>
                  <a:schemeClr val="bg1"/>
                </a:solidFill>
                <a:latin typeface="Book Antiqua" pitchFamily="18" charset="0"/>
              </a:rPr>
              <a:t> unique </a:t>
            </a:r>
            <a:r>
              <a:rPr lang="en-US" sz="1200" b="1" dirty="0" err="1">
                <a:solidFill>
                  <a:schemeClr val="bg1"/>
                </a:solidFill>
                <a:latin typeface="Book Antiqua" pitchFamily="18" charset="0"/>
              </a:rPr>
              <a:t>dans</a:t>
            </a:r>
            <a:r>
              <a:rPr lang="en-US" sz="1200" b="1" dirty="0">
                <a:solidFill>
                  <a:schemeClr val="bg1"/>
                </a:solidFill>
                <a:latin typeface="Book Antiqua" pitchFamily="18" charset="0"/>
              </a:rPr>
              <a:t> la nature: </a:t>
            </a:r>
            <a:r>
              <a:rPr lang="en-US" sz="1200" b="1" dirty="0" err="1">
                <a:solidFill>
                  <a:schemeClr val="bg1"/>
                </a:solidFill>
                <a:latin typeface="Book Antiqua" pitchFamily="18" charset="0"/>
              </a:rPr>
              <a:t>comme</a:t>
            </a:r>
            <a:r>
              <a:rPr lang="en-US" sz="1200" b="1" dirty="0">
                <a:solidFill>
                  <a:schemeClr val="bg1"/>
                </a:solidFill>
                <a:latin typeface="Book Antiqua" pitchFamily="18" charset="0"/>
              </a:rPr>
              <a:t> des </a:t>
            </a:r>
            <a:r>
              <a:rPr lang="en-US" sz="1200" b="1" dirty="0" err="1">
                <a:solidFill>
                  <a:schemeClr val="bg1"/>
                </a:solidFill>
                <a:latin typeface="Book Antiqua" pitchFamily="18" charset="0"/>
              </a:rPr>
              <a:t>oiseaux</a:t>
            </a:r>
            <a:r>
              <a:rPr lang="en-US" sz="1200" b="1" dirty="0">
                <a:solidFill>
                  <a:schemeClr val="bg1"/>
                </a:solidFill>
                <a:latin typeface="Book Antiqua" pitchFamily="18" charset="0"/>
              </a:rPr>
              <a:t>, en </a:t>
            </a:r>
            <a:r>
              <a:rPr lang="en-US" sz="1200" b="1" dirty="0" err="1">
                <a:solidFill>
                  <a:schemeClr val="bg1"/>
                </a:solidFill>
                <a:latin typeface="Book Antiqua" pitchFamily="18" charset="0"/>
              </a:rPr>
              <a:t>automne</a:t>
            </a:r>
            <a:r>
              <a:rPr lang="en-US" sz="1200" b="1" dirty="0">
                <a:solidFill>
                  <a:schemeClr val="bg1"/>
                </a:solidFill>
                <a:latin typeface="Book Antiqua" pitchFamily="18" charset="0"/>
              </a:rPr>
              <a:t>, des </a:t>
            </a:r>
            <a:r>
              <a:rPr lang="en-US" sz="1200" b="1" dirty="0" err="1">
                <a:solidFill>
                  <a:schemeClr val="bg1"/>
                </a:solidFill>
                <a:latin typeface="Book Antiqua" pitchFamily="18" charset="0"/>
              </a:rPr>
              <a:t>nuées</a:t>
            </a:r>
            <a:r>
              <a:rPr lang="en-US" sz="1200" b="1" dirty="0">
                <a:solidFill>
                  <a:schemeClr val="bg1"/>
                </a:solidFill>
                <a:latin typeface="Book Antiqua" pitchFamily="18" charset="0"/>
              </a:rPr>
              <a:t> </a:t>
            </a:r>
            <a:r>
              <a:rPr lang="en-US" sz="1200" b="1" dirty="0" err="1">
                <a:solidFill>
                  <a:schemeClr val="bg1"/>
                </a:solidFill>
                <a:latin typeface="Book Antiqua" pitchFamily="18" charset="0"/>
              </a:rPr>
              <a:t>géantes</a:t>
            </a:r>
            <a:r>
              <a:rPr lang="en-US" sz="1200" b="1" dirty="0">
                <a:solidFill>
                  <a:schemeClr val="bg1"/>
                </a:solidFill>
                <a:latin typeface="Book Antiqua" pitchFamily="18" charset="0"/>
              </a:rPr>
              <a:t> de </a:t>
            </a:r>
            <a:r>
              <a:rPr lang="en-US" sz="1200" b="1" dirty="0" err="1">
                <a:solidFill>
                  <a:schemeClr val="bg1"/>
                </a:solidFill>
                <a:latin typeface="Book Antiqua" pitchFamily="18" charset="0"/>
              </a:rPr>
              <a:t>papillons</a:t>
            </a:r>
            <a:r>
              <a:rPr lang="en-US" sz="1200" b="1" dirty="0">
                <a:solidFill>
                  <a:schemeClr val="bg1"/>
                </a:solidFill>
                <a:latin typeface="Book Antiqua" pitchFamily="18" charset="0"/>
              </a:rPr>
              <a:t> </a:t>
            </a:r>
            <a:r>
              <a:rPr lang="en-US" sz="1200" b="1" dirty="0" err="1">
                <a:solidFill>
                  <a:schemeClr val="bg1"/>
                </a:solidFill>
                <a:latin typeface="Book Antiqua" pitchFamily="18" charset="0"/>
              </a:rPr>
              <a:t>monarque</a:t>
            </a:r>
            <a:r>
              <a:rPr lang="en-US" sz="1200" b="1" dirty="0">
                <a:solidFill>
                  <a:schemeClr val="bg1"/>
                </a:solidFill>
                <a:latin typeface="Book Antiqua" pitchFamily="18" charset="0"/>
              </a:rPr>
              <a:t> </a:t>
            </a:r>
            <a:r>
              <a:rPr lang="en-US" sz="1200" b="1" dirty="0" err="1">
                <a:solidFill>
                  <a:schemeClr val="bg1"/>
                </a:solidFill>
                <a:latin typeface="Book Antiqua" pitchFamily="18" charset="0"/>
              </a:rPr>
              <a:t>voyagent</a:t>
            </a:r>
            <a:r>
              <a:rPr lang="en-US" sz="1200" b="1" dirty="0">
                <a:solidFill>
                  <a:schemeClr val="bg1"/>
                </a:solidFill>
                <a:latin typeface="Book Antiqua" pitchFamily="18" charset="0"/>
              </a:rPr>
              <a:t> pour des </a:t>
            </a:r>
            <a:r>
              <a:rPr lang="en-US" sz="1200" b="1" dirty="0" err="1">
                <a:solidFill>
                  <a:schemeClr val="bg1"/>
                </a:solidFill>
                <a:latin typeface="Book Antiqua" pitchFamily="18" charset="0"/>
              </a:rPr>
              <a:t>milliers</a:t>
            </a:r>
            <a:r>
              <a:rPr lang="en-US" sz="1200" b="1" dirty="0">
                <a:solidFill>
                  <a:schemeClr val="bg1"/>
                </a:solidFill>
                <a:latin typeface="Book Antiqua" pitchFamily="18" charset="0"/>
              </a:rPr>
              <a:t> de </a:t>
            </a:r>
            <a:r>
              <a:rPr lang="en-US" sz="1200" b="1" dirty="0" err="1">
                <a:solidFill>
                  <a:schemeClr val="bg1"/>
                </a:solidFill>
                <a:latin typeface="Book Antiqua" pitchFamily="18" charset="0"/>
              </a:rPr>
              <a:t>kilomètres</a:t>
            </a:r>
            <a:r>
              <a:rPr lang="en-US" sz="1200" b="1" dirty="0">
                <a:solidFill>
                  <a:schemeClr val="bg1"/>
                </a:solidFill>
                <a:latin typeface="Book Antiqua" pitchFamily="18" charset="0"/>
              </a:rPr>
              <a:t> </a:t>
            </a:r>
            <a:r>
              <a:rPr lang="en-US" sz="1200" b="1" dirty="0" err="1">
                <a:solidFill>
                  <a:schemeClr val="bg1"/>
                </a:solidFill>
                <a:latin typeface="Book Antiqua" pitchFamily="18" charset="0"/>
              </a:rPr>
              <a:t>vers</a:t>
            </a:r>
            <a:r>
              <a:rPr lang="en-US" sz="1200" b="1" dirty="0">
                <a:solidFill>
                  <a:schemeClr val="bg1"/>
                </a:solidFill>
                <a:latin typeface="Book Antiqua" pitchFamily="18" charset="0"/>
              </a:rPr>
              <a:t> les </a:t>
            </a:r>
            <a:r>
              <a:rPr lang="en-US" sz="1200" b="1" dirty="0" err="1">
                <a:solidFill>
                  <a:schemeClr val="bg1"/>
                </a:solidFill>
                <a:latin typeface="Book Antiqua" pitchFamily="18" charset="0"/>
              </a:rPr>
              <a:t>montagnes</a:t>
            </a:r>
            <a:r>
              <a:rPr lang="en-US" sz="1200" b="1" dirty="0">
                <a:solidFill>
                  <a:schemeClr val="bg1"/>
                </a:solidFill>
                <a:latin typeface="Book Antiqua" pitchFamily="18" charset="0"/>
              </a:rPr>
              <a:t> de la </a:t>
            </a:r>
            <a:r>
              <a:rPr lang="en-US" sz="1200" b="1" dirty="0" err="1">
                <a:solidFill>
                  <a:schemeClr val="bg1"/>
                </a:solidFill>
                <a:latin typeface="Book Antiqua" pitchFamily="18" charset="0"/>
              </a:rPr>
              <a:t>Californie</a:t>
            </a:r>
            <a:r>
              <a:rPr lang="en-US" sz="1200" b="1" dirty="0">
                <a:solidFill>
                  <a:schemeClr val="bg1"/>
                </a:solidFill>
                <a:latin typeface="Book Antiqua" pitchFamily="18" charset="0"/>
              </a:rPr>
              <a:t> </a:t>
            </a:r>
            <a:r>
              <a:rPr lang="en-US" sz="1200" b="1" dirty="0" err="1">
                <a:solidFill>
                  <a:schemeClr val="bg1"/>
                </a:solidFill>
                <a:latin typeface="Book Antiqua" pitchFamily="18" charset="0"/>
              </a:rPr>
              <a:t>ou</a:t>
            </a:r>
            <a:r>
              <a:rPr lang="en-US" sz="1200" b="1" dirty="0">
                <a:solidFill>
                  <a:schemeClr val="bg1"/>
                </a:solidFill>
                <a:latin typeface="Book Antiqua" pitchFamily="18" charset="0"/>
              </a:rPr>
              <a:t> </a:t>
            </a:r>
            <a:r>
              <a:rPr lang="en-US" sz="1200" b="1" dirty="0" err="1">
                <a:solidFill>
                  <a:schemeClr val="bg1"/>
                </a:solidFill>
                <a:latin typeface="Book Antiqua" pitchFamily="18" charset="0"/>
              </a:rPr>
              <a:t>vers</a:t>
            </a:r>
            <a:r>
              <a:rPr lang="en-US" sz="1200" b="1" dirty="0">
                <a:solidFill>
                  <a:schemeClr val="bg1"/>
                </a:solidFill>
                <a:latin typeface="Book Antiqua" pitchFamily="18" charset="0"/>
              </a:rPr>
              <a:t> le </a:t>
            </a:r>
            <a:r>
              <a:rPr lang="en-US" sz="1200" b="1" dirty="0" err="1">
                <a:solidFill>
                  <a:schemeClr val="bg1"/>
                </a:solidFill>
                <a:latin typeface="Book Antiqua" pitchFamily="18" charset="0"/>
              </a:rPr>
              <a:t>Mexique</a:t>
            </a:r>
            <a:r>
              <a:rPr lang="en-US" sz="1200" b="1" dirty="0">
                <a:solidFill>
                  <a:schemeClr val="bg1"/>
                </a:solidFill>
                <a:latin typeface="Book Antiqua" pitchFamily="18" charset="0"/>
              </a:rPr>
              <a:t>. </a:t>
            </a:r>
            <a:r>
              <a:rPr lang="en-US" sz="1200" b="1" dirty="0" err="1">
                <a:solidFill>
                  <a:schemeClr val="bg1"/>
                </a:solidFill>
                <a:latin typeface="Book Antiqua" pitchFamily="18" charset="0"/>
              </a:rPr>
              <a:t>Là</a:t>
            </a:r>
            <a:r>
              <a:rPr lang="en-US" sz="1200" b="1" dirty="0">
                <a:solidFill>
                  <a:schemeClr val="bg1"/>
                </a:solidFill>
                <a:latin typeface="Book Antiqua" pitchFamily="18" charset="0"/>
              </a:rPr>
              <a:t>-bas </a:t>
            </a:r>
            <a:r>
              <a:rPr lang="en-US" sz="1200" b="1" dirty="0" err="1">
                <a:solidFill>
                  <a:schemeClr val="bg1"/>
                </a:solidFill>
                <a:latin typeface="Book Antiqua" pitchFamily="18" charset="0"/>
              </a:rPr>
              <a:t>ils</a:t>
            </a:r>
            <a:r>
              <a:rPr lang="en-US" sz="1200" b="1" dirty="0">
                <a:solidFill>
                  <a:schemeClr val="bg1"/>
                </a:solidFill>
                <a:latin typeface="Book Antiqua" pitchFamily="18" charset="0"/>
              </a:rPr>
              <a:t> </a:t>
            </a:r>
            <a:r>
              <a:rPr lang="en-US" sz="1200" b="1" dirty="0" err="1">
                <a:solidFill>
                  <a:schemeClr val="bg1"/>
                </a:solidFill>
                <a:latin typeface="Book Antiqua" pitchFamily="18" charset="0"/>
              </a:rPr>
              <a:t>tombent</a:t>
            </a:r>
            <a:r>
              <a:rPr lang="en-US" sz="1200" b="1" dirty="0">
                <a:solidFill>
                  <a:schemeClr val="bg1"/>
                </a:solidFill>
                <a:latin typeface="Book Antiqua" pitchFamily="18" charset="0"/>
              </a:rPr>
              <a:t> en </a:t>
            </a:r>
            <a:r>
              <a:rPr lang="en-US" sz="1200" b="1" dirty="0" err="1">
                <a:solidFill>
                  <a:schemeClr val="bg1"/>
                </a:solidFill>
                <a:latin typeface="Book Antiqua" pitchFamily="18" charset="0"/>
              </a:rPr>
              <a:t>léthargie</a:t>
            </a:r>
            <a:r>
              <a:rPr lang="en-US" sz="1200" b="1" dirty="0">
                <a:solidFill>
                  <a:schemeClr val="bg1"/>
                </a:solidFill>
                <a:latin typeface="Book Antiqua" pitchFamily="18" charset="0"/>
              </a:rPr>
              <a:t> </a:t>
            </a:r>
            <a:r>
              <a:rPr lang="en-US" sz="1200" b="1" dirty="0" err="1">
                <a:solidFill>
                  <a:schemeClr val="bg1"/>
                </a:solidFill>
                <a:latin typeface="Book Antiqua" pitchFamily="18" charset="0"/>
              </a:rPr>
              <a:t>jusqu'au</a:t>
            </a:r>
            <a:r>
              <a:rPr lang="en-US" sz="1200" b="1" dirty="0">
                <a:solidFill>
                  <a:schemeClr val="bg1"/>
                </a:solidFill>
                <a:latin typeface="Book Antiqua" pitchFamily="18" charset="0"/>
              </a:rPr>
              <a:t> </a:t>
            </a:r>
            <a:r>
              <a:rPr lang="en-US" sz="1200" b="1" dirty="0" err="1">
                <a:solidFill>
                  <a:schemeClr val="bg1"/>
                </a:solidFill>
                <a:latin typeface="Book Antiqua" pitchFamily="18" charset="0"/>
              </a:rPr>
              <a:t>mois</a:t>
            </a:r>
            <a:r>
              <a:rPr lang="en-US" sz="1200" b="1" dirty="0">
                <a:solidFill>
                  <a:schemeClr val="bg1"/>
                </a:solidFill>
                <a:latin typeface="Book Antiqua" pitchFamily="18" charset="0"/>
              </a:rPr>
              <a:t> de </a:t>
            </a:r>
            <a:r>
              <a:rPr lang="en-US" sz="1200" b="1" dirty="0" err="1">
                <a:solidFill>
                  <a:schemeClr val="bg1"/>
                </a:solidFill>
                <a:latin typeface="Book Antiqua" pitchFamily="18" charset="0"/>
              </a:rPr>
              <a:t>février</a:t>
            </a:r>
            <a:r>
              <a:rPr lang="en-US" sz="1200" b="1" dirty="0">
                <a:solidFill>
                  <a:schemeClr val="bg1"/>
                </a:solidFill>
                <a:latin typeface="Book Antiqua" pitchFamily="18" charset="0"/>
              </a:rPr>
              <a:t> et </a:t>
            </a:r>
            <a:r>
              <a:rPr lang="en-US" sz="1200" b="1" dirty="0" err="1">
                <a:solidFill>
                  <a:schemeClr val="bg1"/>
                </a:solidFill>
                <a:latin typeface="Book Antiqua" pitchFamily="18" charset="0"/>
              </a:rPr>
              <a:t>ensuite</a:t>
            </a:r>
            <a:r>
              <a:rPr lang="en-US" sz="1200" b="1" dirty="0">
                <a:solidFill>
                  <a:schemeClr val="bg1"/>
                </a:solidFill>
                <a:latin typeface="Book Antiqua" pitchFamily="18" charset="0"/>
              </a:rPr>
              <a:t> </a:t>
            </a:r>
            <a:r>
              <a:rPr lang="en-US" sz="1200" b="1" dirty="0" err="1">
                <a:solidFill>
                  <a:schemeClr val="bg1"/>
                </a:solidFill>
                <a:latin typeface="Book Antiqua" pitchFamily="18" charset="0"/>
              </a:rPr>
              <a:t>ils</a:t>
            </a:r>
            <a:r>
              <a:rPr lang="en-US" sz="1200" b="1" dirty="0">
                <a:solidFill>
                  <a:schemeClr val="bg1"/>
                </a:solidFill>
                <a:latin typeface="Book Antiqua" pitchFamily="18" charset="0"/>
              </a:rPr>
              <a:t> </a:t>
            </a:r>
            <a:r>
              <a:rPr lang="en-US" sz="1200" b="1" dirty="0" err="1">
                <a:solidFill>
                  <a:schemeClr val="bg1"/>
                </a:solidFill>
                <a:latin typeface="Book Antiqua" pitchFamily="18" charset="0"/>
              </a:rPr>
              <a:t>reviennent</a:t>
            </a:r>
            <a:r>
              <a:rPr lang="en-US" sz="1200" b="1" dirty="0">
                <a:solidFill>
                  <a:schemeClr val="bg1"/>
                </a:solidFill>
                <a:latin typeface="Book Antiqua" pitchFamily="18" charset="0"/>
              </a:rPr>
              <a:t> </a:t>
            </a:r>
            <a:r>
              <a:rPr lang="en-US" sz="1200" b="1" dirty="0" err="1">
                <a:solidFill>
                  <a:schemeClr val="bg1"/>
                </a:solidFill>
                <a:latin typeface="Book Antiqua" pitchFamily="18" charset="0"/>
              </a:rPr>
              <a:t>vers</a:t>
            </a:r>
            <a:r>
              <a:rPr lang="en-US" sz="1200" b="1" dirty="0">
                <a:solidFill>
                  <a:schemeClr val="bg1"/>
                </a:solidFill>
                <a:latin typeface="Book Antiqua" pitchFamily="18" charset="0"/>
              </a:rPr>
              <a:t> le lieu </a:t>
            </a:r>
            <a:r>
              <a:rPr lang="en-US" sz="1200" b="1" dirty="0" err="1">
                <a:solidFill>
                  <a:schemeClr val="bg1"/>
                </a:solidFill>
                <a:latin typeface="Book Antiqua" pitchFamily="18" charset="0"/>
              </a:rPr>
              <a:t>d'origine</a:t>
            </a:r>
            <a:r>
              <a:rPr lang="en-US" sz="1200" b="1" dirty="0">
                <a:solidFill>
                  <a:schemeClr val="bg1"/>
                </a:solidFill>
                <a:latin typeface="Book Antiqua" pitchFamily="18" charset="0"/>
              </a:rPr>
              <a:t> en </a:t>
            </a:r>
            <a:r>
              <a:rPr lang="en-US" sz="1200" b="1" dirty="0" err="1">
                <a:solidFill>
                  <a:schemeClr val="bg1"/>
                </a:solidFill>
                <a:latin typeface="Book Antiqua" pitchFamily="18" charset="0"/>
              </a:rPr>
              <a:t>parcourant</a:t>
            </a:r>
            <a:r>
              <a:rPr lang="en-US" sz="1200" b="1" dirty="0">
                <a:solidFill>
                  <a:schemeClr val="bg1"/>
                </a:solidFill>
                <a:latin typeface="Book Antiqua" pitchFamily="18" charset="0"/>
              </a:rPr>
              <a:t> à </a:t>
            </a:r>
            <a:r>
              <a:rPr lang="en-US" sz="1200" b="1" dirty="0" err="1">
                <a:solidFill>
                  <a:schemeClr val="bg1"/>
                </a:solidFill>
                <a:latin typeface="Book Antiqua" pitchFamily="18" charset="0"/>
              </a:rPr>
              <a:t>l'envers</a:t>
            </a:r>
            <a:r>
              <a:rPr lang="en-US" sz="1200" b="1" dirty="0">
                <a:solidFill>
                  <a:schemeClr val="bg1"/>
                </a:solidFill>
                <a:latin typeface="Book Antiqua" pitchFamily="18" charset="0"/>
              </a:rPr>
              <a:t> la </a:t>
            </a:r>
            <a:r>
              <a:rPr lang="en-US" sz="1200" b="1" dirty="0" err="1">
                <a:solidFill>
                  <a:schemeClr val="bg1"/>
                </a:solidFill>
                <a:latin typeface="Book Antiqua" pitchFamily="18" charset="0"/>
              </a:rPr>
              <a:t>même</a:t>
            </a:r>
            <a:r>
              <a:rPr lang="en-US" sz="1200" b="1" dirty="0">
                <a:solidFill>
                  <a:schemeClr val="bg1"/>
                </a:solidFill>
                <a:latin typeface="Book Antiqua" pitchFamily="18" charset="0"/>
              </a:rPr>
              <a:t> route. Le </a:t>
            </a:r>
            <a:r>
              <a:rPr lang="en-US" sz="1200" b="1" dirty="0" err="1">
                <a:solidFill>
                  <a:schemeClr val="bg1"/>
                </a:solidFill>
                <a:latin typeface="Book Antiqua" pitchFamily="18" charset="0"/>
              </a:rPr>
              <a:t>phénomène</a:t>
            </a:r>
            <a:r>
              <a:rPr lang="en-US" sz="1200" b="1" dirty="0">
                <a:solidFill>
                  <a:schemeClr val="bg1"/>
                </a:solidFill>
                <a:latin typeface="Book Antiqua" pitchFamily="18" charset="0"/>
              </a:rPr>
              <a:t> </a:t>
            </a:r>
            <a:r>
              <a:rPr lang="en-US" sz="1200" b="1" dirty="0" err="1">
                <a:solidFill>
                  <a:schemeClr val="bg1"/>
                </a:solidFill>
                <a:latin typeface="Book Antiqua" pitchFamily="18" charset="0"/>
              </a:rPr>
              <a:t>est</a:t>
            </a:r>
            <a:r>
              <a:rPr lang="en-US" sz="1200" b="1" dirty="0">
                <a:solidFill>
                  <a:schemeClr val="bg1"/>
                </a:solidFill>
                <a:latin typeface="Book Antiqua" pitchFamily="18" charset="0"/>
              </a:rPr>
              <a:t> </a:t>
            </a:r>
            <a:r>
              <a:rPr lang="en-US" sz="1200" b="1" dirty="0" err="1">
                <a:solidFill>
                  <a:schemeClr val="bg1"/>
                </a:solidFill>
                <a:latin typeface="Book Antiqua" pitchFamily="18" charset="0"/>
              </a:rPr>
              <a:t>très</a:t>
            </a:r>
            <a:r>
              <a:rPr lang="en-US" sz="1200" b="1" dirty="0">
                <a:solidFill>
                  <a:schemeClr val="bg1"/>
                </a:solidFill>
                <a:latin typeface="Book Antiqua" pitchFamily="18" charset="0"/>
              </a:rPr>
              <a:t> </a:t>
            </a:r>
            <a:r>
              <a:rPr lang="en-US" sz="1200" b="1" dirty="0" err="1">
                <a:solidFill>
                  <a:schemeClr val="bg1"/>
                </a:solidFill>
                <a:latin typeface="Book Antiqua" pitchFamily="18" charset="0"/>
              </a:rPr>
              <a:t>étudié</a:t>
            </a:r>
            <a:r>
              <a:rPr lang="en-US" sz="1200" b="1" dirty="0">
                <a:solidFill>
                  <a:schemeClr val="bg1"/>
                </a:solidFill>
                <a:latin typeface="Book Antiqua" pitchFamily="18" charset="0"/>
              </a:rPr>
              <a:t> </a:t>
            </a:r>
            <a:r>
              <a:rPr lang="en-US" sz="1200" b="1" dirty="0" err="1">
                <a:solidFill>
                  <a:schemeClr val="bg1"/>
                </a:solidFill>
                <a:latin typeface="Book Antiqua" pitchFamily="18" charset="0"/>
              </a:rPr>
              <a:t>parce</a:t>
            </a:r>
            <a:r>
              <a:rPr lang="en-US" sz="1200" b="1" dirty="0">
                <a:solidFill>
                  <a:schemeClr val="bg1"/>
                </a:solidFill>
                <a:latin typeface="Book Antiqua" pitchFamily="18" charset="0"/>
              </a:rPr>
              <a:t> </a:t>
            </a:r>
            <a:r>
              <a:rPr lang="en-US" sz="1200" b="1" dirty="0" err="1">
                <a:solidFill>
                  <a:schemeClr val="bg1"/>
                </a:solidFill>
                <a:latin typeface="Book Antiqua" pitchFamily="18" charset="0"/>
              </a:rPr>
              <a:t>que</a:t>
            </a:r>
            <a:r>
              <a:rPr lang="en-US" sz="1200" b="1" dirty="0">
                <a:solidFill>
                  <a:schemeClr val="bg1"/>
                </a:solidFill>
                <a:latin typeface="Book Antiqua" pitchFamily="18" charset="0"/>
              </a:rPr>
              <a:t> la migration </a:t>
            </a:r>
            <a:r>
              <a:rPr lang="en-US" sz="1200" b="1" dirty="0" err="1">
                <a:solidFill>
                  <a:schemeClr val="bg1"/>
                </a:solidFill>
                <a:latin typeface="Book Antiqua" pitchFamily="18" charset="0"/>
              </a:rPr>
              <a:t>est</a:t>
            </a:r>
            <a:r>
              <a:rPr lang="en-US" sz="1200" b="1" dirty="0">
                <a:solidFill>
                  <a:schemeClr val="bg1"/>
                </a:solidFill>
                <a:latin typeface="Book Antiqua" pitchFamily="18" charset="0"/>
              </a:rPr>
              <a:t> </a:t>
            </a:r>
            <a:r>
              <a:rPr lang="en-US" sz="1200" b="1" dirty="0" err="1">
                <a:solidFill>
                  <a:schemeClr val="bg1"/>
                </a:solidFill>
                <a:latin typeface="Book Antiqua" pitchFamily="18" charset="0"/>
              </a:rPr>
              <a:t>effectuée</a:t>
            </a:r>
            <a:r>
              <a:rPr lang="en-US" sz="1200" b="1" dirty="0">
                <a:solidFill>
                  <a:schemeClr val="bg1"/>
                </a:solidFill>
                <a:latin typeface="Book Antiqua" pitchFamily="18" charset="0"/>
              </a:rPr>
              <a:t> par la </a:t>
            </a:r>
            <a:r>
              <a:rPr lang="en-US" sz="1200" b="1" dirty="0" err="1">
                <a:solidFill>
                  <a:schemeClr val="bg1"/>
                </a:solidFill>
                <a:latin typeface="Book Antiqua" pitchFamily="18" charset="0"/>
              </a:rPr>
              <a:t>même</a:t>
            </a:r>
            <a:r>
              <a:rPr lang="en-US" sz="1200" b="1" dirty="0">
                <a:solidFill>
                  <a:schemeClr val="bg1"/>
                </a:solidFill>
                <a:latin typeface="Book Antiqua" pitchFamily="18" charset="0"/>
              </a:rPr>
              <a:t> </a:t>
            </a:r>
            <a:r>
              <a:rPr lang="en-US" sz="1200" b="1" dirty="0" err="1">
                <a:solidFill>
                  <a:schemeClr val="bg1"/>
                </a:solidFill>
                <a:latin typeface="Book Antiqua" pitchFamily="18" charset="0"/>
              </a:rPr>
              <a:t>génération</a:t>
            </a:r>
            <a:r>
              <a:rPr lang="en-US" sz="1200" b="1" dirty="0">
                <a:solidFill>
                  <a:schemeClr val="bg1"/>
                </a:solidFill>
                <a:latin typeface="Book Antiqua" pitchFamily="18" charset="0"/>
              </a:rPr>
              <a:t> de </a:t>
            </a:r>
            <a:r>
              <a:rPr lang="en-US" sz="1200" b="1" dirty="0" err="1">
                <a:solidFill>
                  <a:schemeClr val="bg1"/>
                </a:solidFill>
                <a:latin typeface="Book Antiqua" pitchFamily="18" charset="0"/>
              </a:rPr>
              <a:t>papillons</a:t>
            </a:r>
            <a:r>
              <a:rPr lang="en-US" sz="1200" b="1" dirty="0">
                <a:solidFill>
                  <a:schemeClr val="bg1"/>
                </a:solidFill>
                <a:latin typeface="Book Antiqua" pitchFamily="18" charset="0"/>
              </a:rPr>
              <a:t>, </a:t>
            </a:r>
            <a:r>
              <a:rPr lang="en-US" sz="1200" b="1" dirty="0" err="1">
                <a:solidFill>
                  <a:schemeClr val="bg1"/>
                </a:solidFill>
                <a:latin typeface="Book Antiqua" pitchFamily="18" charset="0"/>
              </a:rPr>
              <a:t>tandis</a:t>
            </a:r>
            <a:r>
              <a:rPr lang="en-US" sz="1200" b="1" dirty="0">
                <a:solidFill>
                  <a:schemeClr val="bg1"/>
                </a:solidFill>
                <a:latin typeface="Book Antiqua" pitchFamily="18" charset="0"/>
              </a:rPr>
              <a:t> </a:t>
            </a:r>
            <a:r>
              <a:rPr lang="en-US" sz="1200" b="1" dirty="0" err="1">
                <a:solidFill>
                  <a:schemeClr val="bg1"/>
                </a:solidFill>
                <a:latin typeface="Book Antiqua" pitchFamily="18" charset="0"/>
              </a:rPr>
              <a:t>que</a:t>
            </a:r>
            <a:r>
              <a:rPr lang="en-US" sz="1200" b="1" dirty="0">
                <a:solidFill>
                  <a:schemeClr val="bg1"/>
                </a:solidFill>
                <a:latin typeface="Book Antiqua" pitchFamily="18" charset="0"/>
              </a:rPr>
              <a:t> pour les </a:t>
            </a:r>
            <a:r>
              <a:rPr lang="en-US" sz="1200" b="1" dirty="0" err="1">
                <a:solidFill>
                  <a:schemeClr val="bg1"/>
                </a:solidFill>
                <a:latin typeface="Book Antiqua" pitchFamily="18" charset="0"/>
              </a:rPr>
              <a:t>autres</a:t>
            </a:r>
            <a:r>
              <a:rPr lang="en-US" sz="1200" b="1" dirty="0">
                <a:solidFill>
                  <a:schemeClr val="bg1"/>
                </a:solidFill>
                <a:latin typeface="Book Antiqua" pitchFamily="18" charset="0"/>
              </a:rPr>
              <a:t> </a:t>
            </a:r>
            <a:r>
              <a:rPr lang="en-US" sz="1200" b="1" dirty="0" err="1">
                <a:solidFill>
                  <a:schemeClr val="bg1"/>
                </a:solidFill>
                <a:latin typeface="Book Antiqua" pitchFamily="18" charset="0"/>
              </a:rPr>
              <a:t>insectes</a:t>
            </a:r>
            <a:r>
              <a:rPr lang="en-US" sz="1200" b="1" dirty="0">
                <a:solidFill>
                  <a:schemeClr val="bg1"/>
                </a:solidFill>
                <a:latin typeface="Book Antiqua" pitchFamily="18" charset="0"/>
              </a:rPr>
              <a:t> </a:t>
            </a:r>
            <a:r>
              <a:rPr lang="en-US" sz="1200" b="1" dirty="0" err="1">
                <a:solidFill>
                  <a:schemeClr val="bg1"/>
                </a:solidFill>
                <a:latin typeface="Book Antiqua" pitchFamily="18" charset="0"/>
              </a:rPr>
              <a:t>il</a:t>
            </a:r>
            <a:r>
              <a:rPr lang="en-US" sz="1200" b="1" dirty="0">
                <a:solidFill>
                  <a:schemeClr val="bg1"/>
                </a:solidFill>
                <a:latin typeface="Book Antiqua" pitchFamily="18" charset="0"/>
              </a:rPr>
              <a:t> </a:t>
            </a:r>
            <a:r>
              <a:rPr lang="en-US" sz="1200" b="1" dirty="0" err="1">
                <a:solidFill>
                  <a:schemeClr val="bg1"/>
                </a:solidFill>
                <a:latin typeface="Book Antiqua" pitchFamily="18" charset="0"/>
              </a:rPr>
              <a:t>s'agit</a:t>
            </a:r>
            <a:r>
              <a:rPr lang="en-US" sz="1200" b="1" dirty="0">
                <a:solidFill>
                  <a:schemeClr val="bg1"/>
                </a:solidFill>
                <a:latin typeface="Book Antiqua" pitchFamily="18" charset="0"/>
              </a:rPr>
              <a:t> d'un billet </a:t>
            </a:r>
            <a:r>
              <a:rPr lang="en-US" sz="1200" b="1" dirty="0" err="1">
                <a:solidFill>
                  <a:schemeClr val="bg1"/>
                </a:solidFill>
                <a:latin typeface="Book Antiqua" pitchFamily="18" charset="0"/>
              </a:rPr>
              <a:t>d'aller</a:t>
            </a:r>
            <a:r>
              <a:rPr lang="en-US" sz="1200" b="1" dirty="0">
                <a:solidFill>
                  <a:schemeClr val="bg1"/>
                </a:solidFill>
                <a:latin typeface="Book Antiqua" pitchFamily="18" charset="0"/>
              </a:rPr>
              <a:t> simple.</a:t>
            </a:r>
            <a:endParaRPr lang="it-IT" sz="1200" dirty="0">
              <a:solidFill>
                <a:schemeClr val="bg1"/>
              </a:solidFill>
              <a:latin typeface="Book Antiqua" pitchFamily="18" charset="0"/>
            </a:endParaRPr>
          </a:p>
        </p:txBody>
      </p:sp>
      <p:pic>
        <p:nvPicPr>
          <p:cNvPr id="16" name="Picture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4018" y="2425683"/>
            <a:ext cx="270766" cy="1828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CasellaDiTesto 16"/>
          <p:cNvSpPr txBox="1"/>
          <p:nvPr/>
        </p:nvSpPr>
        <p:spPr>
          <a:xfrm>
            <a:off x="-46146" y="3598996"/>
            <a:ext cx="5050194" cy="1938992"/>
          </a:xfrm>
          <a:prstGeom prst="rect">
            <a:avLst/>
          </a:prstGeom>
          <a:solidFill>
            <a:srgbClr val="C00000"/>
          </a:solidFill>
        </p:spPr>
        <p:txBody>
          <a:bodyPr wrap="square" rtlCol="0">
            <a:spAutoFit/>
          </a:bodyPr>
          <a:lstStyle/>
          <a:p>
            <a:pPr algn="just"/>
            <a:r>
              <a:rPr lang="es-ES" sz="1100" dirty="0" smtClean="0">
                <a:latin typeface="Book Antiqua" pitchFamily="18" charset="0"/>
              </a:rPr>
              <a:t>          </a:t>
            </a:r>
            <a:r>
              <a:rPr lang="es-ES" sz="1200" b="1" dirty="0" smtClean="0">
                <a:solidFill>
                  <a:schemeClr val="bg1"/>
                </a:solidFill>
                <a:latin typeface="Book Antiqua" pitchFamily="18" charset="0"/>
              </a:rPr>
              <a:t>La </a:t>
            </a:r>
            <a:r>
              <a:rPr lang="es-ES" sz="1200" b="1" dirty="0">
                <a:solidFill>
                  <a:schemeClr val="bg1"/>
                </a:solidFill>
                <a:latin typeface="Book Antiqua" pitchFamily="18" charset="0"/>
              </a:rPr>
              <a:t>mariposa monarca (Danaus plexippus) es el ùnico insecto que vuela miles de kilometros para escapar de los rigores del invierno. La migracòn de este hermoso insecto es un evento ùnico en la naturaleza: como los pàjaros, en otono, enormes bandadas de monarca viajan miles de kilometros hacia las montanas de California y el Mèxico. Allì hibernan hasta finales de febrero y luego regresan a su lugar de origen remontando la misma ruta. El fenòmeno se ha estudiado bien porque la migraciòn se lleva a cabo por la misma generaciòn de mariposas mientras que para otros insectos el billete es de un solo sentido.</a:t>
            </a:r>
            <a:endParaRPr lang="it-IT" sz="1200" b="1" dirty="0">
              <a:solidFill>
                <a:schemeClr val="bg1"/>
              </a:solidFill>
              <a:latin typeface="Book Antiqua" pitchFamily="18" charset="0"/>
            </a:endParaRPr>
          </a:p>
        </p:txBody>
      </p:sp>
      <p:pic>
        <p:nvPicPr>
          <p:cNvPr id="18" name="Picture 4"/>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4018" y="3601740"/>
            <a:ext cx="270985" cy="2055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12" descr="http://iconbug.com/data/e1/128/a7ef43e30114e07236f3c01597d5541b.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1747" y="554906"/>
            <a:ext cx="696489" cy="657648"/>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p:cNvSpPr txBox="1"/>
          <p:nvPr/>
        </p:nvSpPr>
        <p:spPr>
          <a:xfrm>
            <a:off x="-40612" y="5473005"/>
            <a:ext cx="5044660" cy="1446550"/>
          </a:xfrm>
          <a:prstGeom prst="rect">
            <a:avLst/>
          </a:prstGeom>
          <a:solidFill>
            <a:schemeClr val="accent1">
              <a:lumMod val="75000"/>
            </a:schemeClr>
          </a:solidFill>
        </p:spPr>
        <p:txBody>
          <a:bodyPr wrap="square" rtlCol="0">
            <a:spAutoFit/>
          </a:bodyPr>
          <a:lstStyle/>
          <a:p>
            <a:pPr algn="just"/>
            <a:r>
              <a:rPr lang="en-US" sz="1200" dirty="0" smtClean="0">
                <a:solidFill>
                  <a:schemeClr val="bg1"/>
                </a:solidFill>
                <a:latin typeface="Book Antiqua" pitchFamily="18" charset="0"/>
              </a:rPr>
              <a:t>          </a:t>
            </a:r>
            <a:r>
              <a:rPr lang="en-US" sz="1200" b="1" dirty="0" smtClean="0">
                <a:solidFill>
                  <a:schemeClr val="bg1"/>
                </a:solidFill>
                <a:latin typeface="Book Antiqua" pitchFamily="18" charset="0"/>
              </a:rPr>
              <a:t>The </a:t>
            </a:r>
            <a:r>
              <a:rPr lang="en-US" sz="1200" b="1" dirty="0">
                <a:solidFill>
                  <a:schemeClr val="bg1"/>
                </a:solidFill>
                <a:latin typeface="Book Antiqua" pitchFamily="18" charset="0"/>
              </a:rPr>
              <a:t>Monarch Butterfly is the only insect that flies  thousand of miles to </a:t>
            </a:r>
            <a:r>
              <a:rPr lang="it-IT" sz="1200" b="1" dirty="0" err="1">
                <a:solidFill>
                  <a:schemeClr val="bg1"/>
                </a:solidFill>
                <a:latin typeface="Book Antiqua" pitchFamily="18" charset="0"/>
              </a:rPr>
              <a:t>escape</a:t>
            </a:r>
            <a:r>
              <a:rPr lang="it-IT" sz="1200" b="1" dirty="0">
                <a:solidFill>
                  <a:schemeClr val="bg1"/>
                </a:solidFill>
                <a:latin typeface="Book Antiqua" pitchFamily="18" charset="0"/>
              </a:rPr>
              <a:t> the </a:t>
            </a:r>
            <a:r>
              <a:rPr lang="en-US" sz="1200" b="1" dirty="0">
                <a:solidFill>
                  <a:schemeClr val="bg1"/>
                </a:solidFill>
                <a:latin typeface="Book Antiqua" pitchFamily="18" charset="0"/>
              </a:rPr>
              <a:t>cold winter</a:t>
            </a:r>
            <a:r>
              <a:rPr lang="it-IT" sz="1200" b="1" dirty="0">
                <a:solidFill>
                  <a:schemeClr val="bg1"/>
                </a:solidFill>
                <a:latin typeface="Book Antiqua" pitchFamily="18" charset="0"/>
              </a:rPr>
              <a:t>. </a:t>
            </a:r>
            <a:r>
              <a:rPr lang="en-US" sz="1200" b="1" dirty="0">
                <a:solidFill>
                  <a:schemeClr val="bg1"/>
                </a:solidFill>
                <a:latin typeface="Book Antiqua" pitchFamily="18" charset="0"/>
              </a:rPr>
              <a:t>The monarch migration is the only event in nature. Swarms of monarch butterflies spend their winter hibernation in Mexico and  California, where it is warm all year till February. Unlike other insects.  they come back to place of origin travelling the same course. This phenomenon is studied because their migration  is done by the same butterfly  generation. </a:t>
            </a:r>
            <a:r>
              <a:rPr lang="en-US" sz="1200" b="1" dirty="0" smtClean="0">
                <a:solidFill>
                  <a:schemeClr val="bg1"/>
                </a:solidFill>
                <a:latin typeface="Book Antiqua" pitchFamily="18" charset="0"/>
              </a:rPr>
              <a:t>                 </a:t>
            </a:r>
            <a:r>
              <a:rPr lang="en-US" sz="1400" b="1" dirty="0" smtClean="0">
                <a:solidFill>
                  <a:schemeClr val="bg1"/>
                </a:solidFill>
                <a:latin typeface="Book Antiqua" pitchFamily="18" charset="0"/>
              </a:rPr>
              <a:t>A.A.</a:t>
            </a:r>
            <a:endParaRPr lang="it-IT" sz="1400" b="1" dirty="0">
              <a:solidFill>
                <a:schemeClr val="bg1"/>
              </a:solidFill>
              <a:latin typeface="Book Antiqua" pitchFamily="18" charset="0"/>
            </a:endParaRPr>
          </a:p>
        </p:txBody>
      </p:sp>
      <p:pic>
        <p:nvPicPr>
          <p:cNvPr id="19" name="Picture 6"/>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4018" y="5476068"/>
            <a:ext cx="292688" cy="213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12" descr="http://iconbug.com/data/e1/128/a7ef43e30114e07236f3c01597d5541b.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 y="838480"/>
            <a:ext cx="544089" cy="5137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030611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Newsprint</Template>
  <TotalTime>472</TotalTime>
  <Words>431</Words>
  <Application>Microsoft Office PowerPoint</Application>
  <PresentationFormat>Presentazione su schermo (4:3)</PresentationFormat>
  <Paragraphs>6</Paragraphs>
  <Slides>1</Slides>
  <Notes>0</Notes>
  <HiddenSlides>0</HiddenSlides>
  <MMClips>0</MMClips>
  <ScaleCrop>false</ScaleCrop>
  <HeadingPairs>
    <vt:vector size="4" baseType="variant">
      <vt:variant>
        <vt:lpstr>Tema</vt:lpstr>
      </vt:variant>
      <vt:variant>
        <vt:i4>1</vt:i4>
      </vt:variant>
      <vt:variant>
        <vt:lpstr>Titoli diapositive</vt:lpstr>
      </vt:variant>
      <vt:variant>
        <vt:i4>1</vt:i4>
      </vt:variant>
    </vt:vector>
  </HeadingPairs>
  <TitlesOfParts>
    <vt:vector size="2" baseType="lpstr">
      <vt:lpstr>NewsPrint</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Admin</dc:creator>
  <cp:lastModifiedBy>Admin</cp:lastModifiedBy>
  <cp:revision>27</cp:revision>
  <dcterms:created xsi:type="dcterms:W3CDTF">2014-03-11T15:02:45Z</dcterms:created>
  <dcterms:modified xsi:type="dcterms:W3CDTF">2014-04-06T07:14:34Z</dcterms:modified>
</cp:coreProperties>
</file>