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
  </p:notesMasterIdLst>
  <p:sldIdLst>
    <p:sldId id="256" r:id="rId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6BD430"/>
    <a:srgbClr val="CC9200"/>
    <a:srgbClr val="0066FF"/>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8DB144-FAAB-43E2-B3A1-337B30B2322E}" type="datetimeFigureOut">
              <a:rPr lang="it-IT" smtClean="0"/>
              <a:t>15/01/2014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0B0B9A-FC17-4427-A0A9-964B646627BE}" type="slidenum">
              <a:rPr lang="it-IT" smtClean="0"/>
              <a:t>‹N›</a:t>
            </a:fld>
            <a:endParaRPr lang="it-IT"/>
          </a:p>
        </p:txBody>
      </p:sp>
    </p:spTree>
    <p:extLst>
      <p:ext uri="{BB962C8B-B14F-4D97-AF65-F5344CB8AC3E}">
        <p14:creationId xmlns:p14="http://schemas.microsoft.com/office/powerpoint/2010/main" val="45532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FF0B0B9A-FC17-4427-A0A9-964B646627BE}" type="slidenum">
              <a:rPr lang="it-IT" smtClean="0"/>
              <a:t>1</a:t>
            </a:fld>
            <a:endParaRPr lang="it-IT"/>
          </a:p>
        </p:txBody>
      </p:sp>
    </p:spTree>
    <p:extLst>
      <p:ext uri="{BB962C8B-B14F-4D97-AF65-F5344CB8AC3E}">
        <p14:creationId xmlns:p14="http://schemas.microsoft.com/office/powerpoint/2010/main" val="4198306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Triangolo isosce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540544" y="776288"/>
            <a:ext cx="8062912" cy="1470025"/>
          </a:xfrm>
        </p:spPr>
        <p:txBody>
          <a:bodyPr anchor="b">
            <a:normAutofit/>
          </a:bodyPr>
          <a:lstStyle>
            <a:lvl1pPr algn="r">
              <a:defRPr sz="4400"/>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a:xfrm>
            <a:off x="1371600" y="6012656"/>
            <a:ext cx="5791200" cy="365125"/>
          </a:xfrm>
        </p:spPr>
        <p:txBody>
          <a:bodyPr tIns="0" bIns="0" anchor="t"/>
          <a:lstStyle>
            <a:lvl1pPr algn="r">
              <a:defRPr sz="1000"/>
            </a:lvl1pPr>
          </a:lstStyle>
          <a:p>
            <a:fld id="{53BC1A8F-1DF2-4ACD-B325-014478767D2C}" type="datetimeFigureOut">
              <a:rPr lang="it-IT" smtClean="0"/>
              <a:t>15/01/2014</a:t>
            </a:fld>
            <a:endParaRPr lang="it-IT"/>
          </a:p>
        </p:txBody>
      </p:sp>
      <p:sp>
        <p:nvSpPr>
          <p:cNvPr id="17" name="Segnaposto piè di pagina 16"/>
          <p:cNvSpPr>
            <a:spLocks noGrp="1"/>
          </p:cNvSpPr>
          <p:nvPr>
            <p:ph type="ftr" sz="quarter" idx="11"/>
          </p:nvPr>
        </p:nvSpPr>
        <p:spPr>
          <a:xfrm>
            <a:off x="1371600" y="5650704"/>
            <a:ext cx="5791200" cy="365125"/>
          </a:xfrm>
        </p:spPr>
        <p:txBody>
          <a:bodyPr tIns="0" bIns="0" anchor="b"/>
          <a:lstStyle>
            <a:lvl1pPr algn="r">
              <a:defRPr sz="1100"/>
            </a:lvl1pPr>
          </a:lstStyle>
          <a:p>
            <a:endParaRPr lang="it-IT"/>
          </a:p>
        </p:txBody>
      </p:sp>
      <p:sp>
        <p:nvSpPr>
          <p:cNvPr id="29" name="Segnaposto numero diapositiva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69617475-9107-43FA-A9A0-2F06317E47E4}"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53BC1A8F-1DF2-4ACD-B325-014478767D2C}" type="datetimeFigureOut">
              <a:rPr lang="it-IT" smtClean="0"/>
              <a:t>15/01/2014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9617475-9107-43FA-A9A0-2F06317E47E4}"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81800" y="381000"/>
            <a:ext cx="1905000" cy="5486400"/>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381000"/>
            <a:ext cx="6248400" cy="5486400"/>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53BC1A8F-1DF2-4ACD-B325-014478767D2C}" type="datetimeFigureOut">
              <a:rPr lang="it-IT" smtClean="0"/>
              <a:t>15/01/2014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9617475-9107-43FA-A9A0-2F06317E47E4}"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1399032"/>
          </a:xfrm>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457200" y="1882808"/>
            <a:ext cx="8229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a:xfrm>
            <a:off x="4791456" y="6480048"/>
            <a:ext cx="2133600" cy="301752"/>
          </a:xfrm>
        </p:spPr>
        <p:txBody>
          <a:bodyPr/>
          <a:lstStyle/>
          <a:p>
            <a:fld id="{53BC1A8F-1DF2-4ACD-B325-014478767D2C}" type="datetimeFigureOut">
              <a:rPr lang="it-IT" smtClean="0"/>
              <a:t>15/01/2014</a:t>
            </a:fld>
            <a:endParaRPr lang="it-IT"/>
          </a:p>
        </p:txBody>
      </p:sp>
      <p:sp>
        <p:nvSpPr>
          <p:cNvPr id="5" name="Segnaposto piè di pagina 4"/>
          <p:cNvSpPr>
            <a:spLocks noGrp="1"/>
          </p:cNvSpPr>
          <p:nvPr>
            <p:ph type="ftr" sz="quarter" idx="11"/>
          </p:nvPr>
        </p:nvSpPr>
        <p:spPr>
          <a:xfrm>
            <a:off x="457200" y="6480969"/>
            <a:ext cx="4260056" cy="300831"/>
          </a:xfrm>
        </p:spPr>
        <p:txBody>
          <a:bodyPr/>
          <a:lstStyle/>
          <a:p>
            <a:endParaRPr lang="it-IT"/>
          </a:p>
        </p:txBody>
      </p:sp>
      <p:sp>
        <p:nvSpPr>
          <p:cNvPr id="6" name="Segnaposto numero diapositiva 5"/>
          <p:cNvSpPr>
            <a:spLocks noGrp="1"/>
          </p:cNvSpPr>
          <p:nvPr>
            <p:ph type="sldNum" sz="quarter" idx="12"/>
          </p:nvPr>
        </p:nvSpPr>
        <p:spPr/>
        <p:txBody>
          <a:bodyPr/>
          <a:lstStyle/>
          <a:p>
            <a:fld id="{69617475-9107-43FA-A9A0-2F06317E47E4}"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2">
        <a:schemeClr val="bg1"/>
      </p:bgRef>
    </p:bg>
    <p:spTree>
      <p:nvGrpSpPr>
        <p:cNvPr id="1" name=""/>
        <p:cNvGrpSpPr/>
        <p:nvPr/>
      </p:nvGrpSpPr>
      <p:grpSpPr>
        <a:xfrm>
          <a:off x="0" y="0"/>
          <a:ext cx="0" cy="0"/>
          <a:chOff x="0" y="0"/>
          <a:chExt cx="0" cy="0"/>
        </a:xfrm>
      </p:grpSpPr>
      <p:sp>
        <p:nvSpPr>
          <p:cNvPr id="9" name="Triangolo rettangolo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olo isosce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Segnaposto data 3"/>
          <p:cNvSpPr>
            <a:spLocks noGrp="1"/>
          </p:cNvSpPr>
          <p:nvPr>
            <p:ph type="dt" sz="half" idx="10"/>
          </p:nvPr>
        </p:nvSpPr>
        <p:spPr>
          <a:xfrm>
            <a:off x="6955632" y="6477000"/>
            <a:ext cx="2133600" cy="304800"/>
          </a:xfrm>
        </p:spPr>
        <p:txBody>
          <a:bodyPr/>
          <a:lstStyle/>
          <a:p>
            <a:fld id="{53BC1A8F-1DF2-4ACD-B325-014478767D2C}" type="datetimeFigureOut">
              <a:rPr lang="it-IT" smtClean="0"/>
              <a:t>15/01/2014</a:t>
            </a:fld>
            <a:endParaRPr lang="it-IT"/>
          </a:p>
        </p:txBody>
      </p:sp>
      <p:sp>
        <p:nvSpPr>
          <p:cNvPr id="5" name="Segnaposto piè di pagina 4"/>
          <p:cNvSpPr>
            <a:spLocks noGrp="1"/>
          </p:cNvSpPr>
          <p:nvPr>
            <p:ph type="ftr" sz="quarter" idx="11"/>
          </p:nvPr>
        </p:nvSpPr>
        <p:spPr>
          <a:xfrm>
            <a:off x="2619376" y="6480969"/>
            <a:ext cx="4260056" cy="300831"/>
          </a:xfrm>
        </p:spPr>
        <p:txBody>
          <a:bodyPr/>
          <a:lstStyle/>
          <a:p>
            <a:endParaRPr lang="it-IT"/>
          </a:p>
        </p:txBody>
      </p:sp>
      <p:sp>
        <p:nvSpPr>
          <p:cNvPr id="6" name="Segnaposto numero diapositiva 5"/>
          <p:cNvSpPr>
            <a:spLocks noGrp="1"/>
          </p:cNvSpPr>
          <p:nvPr>
            <p:ph type="sldNum" sz="quarter" idx="12"/>
          </p:nvPr>
        </p:nvSpPr>
        <p:spPr>
          <a:xfrm>
            <a:off x="8451056" y="809624"/>
            <a:ext cx="502920" cy="300831"/>
          </a:xfrm>
        </p:spPr>
        <p:txBody>
          <a:bodyPr/>
          <a:lstStyle/>
          <a:p>
            <a:fld id="{69617475-9107-43FA-A9A0-2F06317E47E4}" type="slidenum">
              <a:rPr lang="it-IT" smtClean="0"/>
              <a:t>‹N›</a:t>
            </a:fld>
            <a:endParaRPr lang="it-IT"/>
          </a:p>
        </p:txBody>
      </p:sp>
      <p:cxnSp>
        <p:nvCxnSpPr>
          <p:cNvPr id="11" name="Connettore 1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olo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marL="0" algn="l">
              <a:defRPr/>
            </a:lvl1p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4791456" y="6480969"/>
            <a:ext cx="2133600" cy="301752"/>
          </a:xfrm>
        </p:spPr>
        <p:txBody>
          <a:bodyPr/>
          <a:lstStyle/>
          <a:p>
            <a:fld id="{53BC1A8F-1DF2-4ACD-B325-014478767D2C}" type="datetimeFigureOut">
              <a:rPr lang="it-IT" smtClean="0"/>
              <a:t>15/01/2014</a:t>
            </a:fld>
            <a:endParaRPr lang="it-IT"/>
          </a:p>
        </p:txBody>
      </p:sp>
      <p:sp>
        <p:nvSpPr>
          <p:cNvPr id="6" name="Segnaposto piè di pagina 5"/>
          <p:cNvSpPr>
            <a:spLocks noGrp="1"/>
          </p:cNvSpPr>
          <p:nvPr>
            <p:ph type="ftr" sz="quarter" idx="11"/>
          </p:nvPr>
        </p:nvSpPr>
        <p:spPr>
          <a:xfrm>
            <a:off x="457200" y="6480969"/>
            <a:ext cx="4260056" cy="301752"/>
          </a:xfrm>
        </p:spPr>
        <p:txBody>
          <a:bodyPr/>
          <a:lstStyle/>
          <a:p>
            <a:endParaRPr lang="it-IT"/>
          </a:p>
        </p:txBody>
      </p:sp>
      <p:sp>
        <p:nvSpPr>
          <p:cNvPr id="7" name="Segnaposto numero diapositiva 6"/>
          <p:cNvSpPr>
            <a:spLocks noGrp="1"/>
          </p:cNvSpPr>
          <p:nvPr>
            <p:ph type="sldNum" sz="quarter" idx="12"/>
          </p:nvPr>
        </p:nvSpPr>
        <p:spPr>
          <a:xfrm>
            <a:off x="7589520" y="6480969"/>
            <a:ext cx="502920" cy="301752"/>
          </a:xfrm>
        </p:spPr>
        <p:txBody>
          <a:bodyPr/>
          <a:lstStyle/>
          <a:p>
            <a:fld id="{69617475-9107-43FA-A9A0-2F06317E47E4}"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a:xfrm>
            <a:off x="4791456" y="6480969"/>
            <a:ext cx="2130552" cy="301752"/>
          </a:xfrm>
        </p:spPr>
        <p:txBody>
          <a:bodyPr/>
          <a:lstStyle/>
          <a:p>
            <a:fld id="{53BC1A8F-1DF2-4ACD-B325-014478767D2C}" type="datetimeFigureOut">
              <a:rPr lang="it-IT" smtClean="0"/>
              <a:t>15/01/2014</a:t>
            </a:fld>
            <a:endParaRPr lang="it-IT"/>
          </a:p>
        </p:txBody>
      </p:sp>
      <p:sp>
        <p:nvSpPr>
          <p:cNvPr id="8" name="Segnaposto piè di pagina 7"/>
          <p:cNvSpPr>
            <a:spLocks noGrp="1"/>
          </p:cNvSpPr>
          <p:nvPr>
            <p:ph type="ftr" sz="quarter" idx="11"/>
          </p:nvPr>
        </p:nvSpPr>
        <p:spPr>
          <a:xfrm>
            <a:off x="457200" y="6480969"/>
            <a:ext cx="4261104" cy="301752"/>
          </a:xfrm>
        </p:spPr>
        <p:txBody>
          <a:bodyPr/>
          <a:lstStyle/>
          <a:p>
            <a:endParaRPr lang="it-IT"/>
          </a:p>
        </p:txBody>
      </p:sp>
      <p:sp>
        <p:nvSpPr>
          <p:cNvPr id="9" name="Segnaposto numero diapositiva 8"/>
          <p:cNvSpPr>
            <a:spLocks noGrp="1"/>
          </p:cNvSpPr>
          <p:nvPr>
            <p:ph type="sldNum" sz="quarter" idx="12"/>
          </p:nvPr>
        </p:nvSpPr>
        <p:spPr>
          <a:xfrm>
            <a:off x="7589520" y="6483096"/>
            <a:ext cx="502920" cy="301752"/>
          </a:xfrm>
        </p:spPr>
        <p:txBody>
          <a:bodyPr/>
          <a:lstStyle>
            <a:lvl1pPr algn="ctr">
              <a:defRPr/>
            </a:lvl1pPr>
          </a:lstStyle>
          <a:p>
            <a:fld id="{69617475-9107-43FA-A9A0-2F06317E47E4}"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b="0"/>
            </a:lvl1p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53BC1A8F-1DF2-4ACD-B325-014478767D2C}" type="datetimeFigureOut">
              <a:rPr lang="it-IT" smtClean="0"/>
              <a:t>15/01/2014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9617475-9107-43FA-A9A0-2F06317E47E4}"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791456" y="6480969"/>
            <a:ext cx="2133600" cy="301752"/>
          </a:xfrm>
        </p:spPr>
        <p:txBody>
          <a:bodyPr/>
          <a:lstStyle/>
          <a:p>
            <a:fld id="{53BC1A8F-1DF2-4ACD-B325-014478767D2C}" type="datetimeFigureOut">
              <a:rPr lang="it-IT" smtClean="0"/>
              <a:t>15/01/2014</a:t>
            </a:fld>
            <a:endParaRPr lang="it-IT"/>
          </a:p>
        </p:txBody>
      </p:sp>
      <p:sp>
        <p:nvSpPr>
          <p:cNvPr id="3" name="Segnaposto piè di pagina 2"/>
          <p:cNvSpPr>
            <a:spLocks noGrp="1"/>
          </p:cNvSpPr>
          <p:nvPr>
            <p:ph type="ftr" sz="quarter" idx="11"/>
          </p:nvPr>
        </p:nvSpPr>
        <p:spPr>
          <a:xfrm>
            <a:off x="457200" y="6481890"/>
            <a:ext cx="4260056" cy="300831"/>
          </a:xfrm>
        </p:spPr>
        <p:txBody>
          <a:bodyPr/>
          <a:lstStyle/>
          <a:p>
            <a:endParaRPr lang="it-IT"/>
          </a:p>
        </p:txBody>
      </p:sp>
      <p:sp>
        <p:nvSpPr>
          <p:cNvPr id="4" name="Segnaposto numero diapositiva 3"/>
          <p:cNvSpPr>
            <a:spLocks noGrp="1"/>
          </p:cNvSpPr>
          <p:nvPr>
            <p:ph type="sldNum" sz="quarter" idx="12"/>
          </p:nvPr>
        </p:nvSpPr>
        <p:spPr>
          <a:xfrm>
            <a:off x="7589520" y="6480969"/>
            <a:ext cx="502920" cy="301752"/>
          </a:xfrm>
        </p:spPr>
        <p:txBody>
          <a:bodyPr/>
          <a:lstStyle/>
          <a:p>
            <a:fld id="{69617475-9107-43FA-A9A0-2F06317E47E4}"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6278976" y="6556248"/>
            <a:ext cx="2133600" cy="301752"/>
          </a:xfrm>
        </p:spPr>
        <p:txBody>
          <a:bodyPr/>
          <a:lstStyle>
            <a:lvl1pPr>
              <a:defRPr sz="900"/>
            </a:lvl1pPr>
          </a:lstStyle>
          <a:p>
            <a:fld id="{53BC1A8F-1DF2-4ACD-B325-014478767D2C}" type="datetimeFigureOut">
              <a:rPr lang="it-IT" smtClean="0"/>
              <a:t>15/01/2014</a:t>
            </a:fld>
            <a:endParaRPr lang="it-IT"/>
          </a:p>
        </p:txBody>
      </p:sp>
      <p:sp>
        <p:nvSpPr>
          <p:cNvPr id="6" name="Segnaposto piè di pagina 5"/>
          <p:cNvSpPr>
            <a:spLocks noGrp="1"/>
          </p:cNvSpPr>
          <p:nvPr>
            <p:ph type="ftr" sz="quarter" idx="11"/>
          </p:nvPr>
        </p:nvSpPr>
        <p:spPr>
          <a:xfrm>
            <a:off x="1135856" y="6556248"/>
            <a:ext cx="5143120"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410576" y="6556248"/>
            <a:ext cx="502920" cy="301752"/>
          </a:xfrm>
        </p:spPr>
        <p:txBody>
          <a:bodyPr/>
          <a:lstStyle>
            <a:lvl1pPr>
              <a:defRPr sz="900"/>
            </a:lvl1pPr>
          </a:lstStyle>
          <a:p>
            <a:fld id="{69617475-9107-43FA-A9A0-2F06317E47E4}"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2">
        <a:schemeClr val="bg1"/>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a:xfrm>
            <a:off x="6108192" y="6556248"/>
            <a:ext cx="2103120" cy="301752"/>
          </a:xfrm>
        </p:spPr>
        <p:txBody>
          <a:bodyPr/>
          <a:lstStyle>
            <a:lvl1pPr>
              <a:defRPr sz="900"/>
            </a:lvl1pPr>
          </a:lstStyle>
          <a:p>
            <a:fld id="{53BC1A8F-1DF2-4ACD-B325-014478767D2C}" type="datetimeFigureOut">
              <a:rPr lang="it-IT" smtClean="0"/>
              <a:t>15/01/2014</a:t>
            </a:fld>
            <a:endParaRPr lang="it-IT"/>
          </a:p>
        </p:txBody>
      </p:sp>
      <p:sp>
        <p:nvSpPr>
          <p:cNvPr id="6" name="Segnaposto piè di pagina 5"/>
          <p:cNvSpPr>
            <a:spLocks noGrp="1"/>
          </p:cNvSpPr>
          <p:nvPr>
            <p:ph type="ftr" sz="quarter" idx="11"/>
          </p:nvPr>
        </p:nvSpPr>
        <p:spPr>
          <a:xfrm>
            <a:off x="1170432" y="6557169"/>
            <a:ext cx="4948072" cy="301752"/>
          </a:xfrm>
        </p:spPr>
        <p:txBody>
          <a:bodyPr/>
          <a:lstStyle>
            <a:lvl1pPr>
              <a:defRPr sz="900"/>
            </a:lvl1pPr>
          </a:lstStyle>
          <a:p>
            <a:endParaRPr lang="it-IT"/>
          </a:p>
        </p:txBody>
      </p:sp>
      <p:sp>
        <p:nvSpPr>
          <p:cNvPr id="7" name="Segnaposto numero diapositiva 6"/>
          <p:cNvSpPr>
            <a:spLocks noGrp="1"/>
          </p:cNvSpPr>
          <p:nvPr>
            <p:ph type="sldNum" sz="quarter" idx="12"/>
          </p:nvPr>
        </p:nvSpPr>
        <p:spPr>
          <a:xfrm>
            <a:off x="8217192" y="6556248"/>
            <a:ext cx="365760" cy="301752"/>
          </a:xfrm>
        </p:spPr>
        <p:txBody>
          <a:bodyPr/>
          <a:lstStyle>
            <a:lvl1pPr algn="ctr">
              <a:defRPr sz="900"/>
            </a:lvl1pPr>
          </a:lstStyle>
          <a:p>
            <a:fld id="{69617475-9107-43FA-A9A0-2F06317E47E4}"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olo rettangolo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ttore 1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Segnaposto titolo 21"/>
          <p:cNvSpPr>
            <a:spLocks noGrp="1"/>
          </p:cNvSpPr>
          <p:nvPr>
            <p:ph type="title"/>
          </p:nvPr>
        </p:nvSpPr>
        <p:spPr>
          <a:xfrm>
            <a:off x="457200" y="267494"/>
            <a:ext cx="8229600" cy="1399032"/>
          </a:xfrm>
          <a:prstGeom prst="rect">
            <a:avLst/>
          </a:prstGeom>
        </p:spPr>
        <p:txBody>
          <a:bodyPr vert="horz" anchor="ctr">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3BC1A8F-1DF2-4ACD-B325-014478767D2C}" type="datetimeFigureOut">
              <a:rPr lang="it-IT" smtClean="0"/>
              <a:t>15/01/2014</a:t>
            </a:fld>
            <a:endParaRPr lang="it-IT"/>
          </a:p>
        </p:txBody>
      </p:sp>
      <p:sp>
        <p:nvSpPr>
          <p:cNvPr id="3" name="Segnaposto piè di pagina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it-IT"/>
          </a:p>
        </p:txBody>
      </p:sp>
      <p:sp>
        <p:nvSpPr>
          <p:cNvPr id="23" name="Segnaposto numero diapositiva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69617475-9107-43FA-A9A0-2F06317E47E4}" type="slidenum">
              <a:rPr lang="it-IT" smtClean="0"/>
              <a:t>‹N›</a:t>
            </a:fld>
            <a:endParaRPr lang="it-IT"/>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1153388" y="1857789"/>
            <a:ext cx="7962870" cy="954107"/>
          </a:xfrm>
          <a:prstGeom prst="rect">
            <a:avLst/>
          </a:prstGeom>
          <a:noFill/>
          <a:ln>
            <a:solidFill>
              <a:srgbClr val="00FF00"/>
            </a:solidFill>
          </a:ln>
        </p:spPr>
        <p:txBody>
          <a:bodyPr wrap="square" rtlCol="0">
            <a:spAutoFit/>
          </a:bodyPr>
          <a:lstStyle/>
          <a:p>
            <a:pPr algn="just"/>
            <a:r>
              <a:rPr lang="en-US" sz="1200" dirty="0" smtClean="0">
                <a:solidFill>
                  <a:srgbClr val="00FF00"/>
                </a:solidFill>
                <a:latin typeface="Aharoni" pitchFamily="2" charset="-79"/>
                <a:cs typeface="Aharoni" pitchFamily="2" charset="-79"/>
              </a:rPr>
              <a:t>           </a:t>
            </a:r>
            <a:r>
              <a:rPr lang="en-US" sz="1100" dirty="0" smtClean="0">
                <a:solidFill>
                  <a:srgbClr val="00FF00"/>
                </a:solidFill>
                <a:latin typeface="Aharoni" pitchFamily="2" charset="-79"/>
                <a:cs typeface="Aharoni" pitchFamily="2" charset="-79"/>
              </a:rPr>
              <a:t>Colored </a:t>
            </a:r>
            <a:r>
              <a:rPr lang="en-US" sz="1100" dirty="0">
                <a:solidFill>
                  <a:srgbClr val="00FF00"/>
                </a:solidFill>
                <a:latin typeface="Aharoni" pitchFamily="2" charset="-79"/>
                <a:cs typeface="Aharoni" pitchFamily="2" charset="-79"/>
              </a:rPr>
              <a:t>clothes, milky spots, light arcs, tongue of flame. Polar Aurora is an optical and very phenomenon. According to Aristotle, Auroras were some vapors that rose from the Earth to the sky. In the Norse Mythology the Polar Aurora represented the ride of the Valkyries to war. Today people must deepen it, but we know this spectacular phenomenon is caused by the interaction of energetic particles of the solar wind with neutral atoms in the Earth’s upper atmosphere, the ionosphere</a:t>
            </a:r>
            <a:r>
              <a:rPr lang="en-US" sz="1100" i="1" dirty="0">
                <a:solidFill>
                  <a:srgbClr val="00FF00"/>
                </a:solidFill>
                <a:latin typeface="Aharoni" pitchFamily="2" charset="-79"/>
                <a:cs typeface="Aharoni" pitchFamily="2" charset="-79"/>
              </a:rPr>
              <a:t>.</a:t>
            </a:r>
            <a:r>
              <a:rPr lang="en-US" sz="1100" dirty="0">
                <a:solidFill>
                  <a:srgbClr val="00FF00"/>
                </a:solidFill>
                <a:latin typeface="Aharoni" pitchFamily="2" charset="-79"/>
                <a:cs typeface="Aharoni" pitchFamily="2" charset="-79"/>
              </a:rPr>
              <a:t> Canada, Alaska and Greenland are privileged observers.</a:t>
            </a:r>
            <a:endParaRPr lang="it-IT" sz="1100" dirty="0">
              <a:solidFill>
                <a:srgbClr val="00FF00"/>
              </a:solidFill>
              <a:latin typeface="Aharoni" pitchFamily="2" charset="-79"/>
              <a:cs typeface="Aharoni" pitchFamily="2" charset="-79"/>
            </a:endParaRPr>
          </a:p>
        </p:txBody>
      </p:sp>
      <p:pic>
        <p:nvPicPr>
          <p:cNvPr id="4" name="Picture 2" descr="http://www.sardegnaricerche.it/immagini/13_493_2013111514313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586"/>
            <a:ext cx="9144000" cy="82499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2.bp.blogspot.com/-jw3857N0mCI/T7GwOuhfwwI/AAAAAAAAAHw/dyRQf5Hdelo/s1600/Aurora_Borealis_take_2_by_kin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65876" y="3937279"/>
            <a:ext cx="5278124" cy="3001147"/>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p:cNvSpPr txBox="1"/>
          <p:nvPr/>
        </p:nvSpPr>
        <p:spPr>
          <a:xfrm>
            <a:off x="2843808" y="6442501"/>
            <a:ext cx="900103" cy="276999"/>
          </a:xfrm>
          <a:prstGeom prst="rect">
            <a:avLst/>
          </a:prstGeom>
          <a:solidFill>
            <a:srgbClr val="00FF00"/>
          </a:solidFill>
        </p:spPr>
        <p:txBody>
          <a:bodyPr wrap="square" rtlCol="0">
            <a:spAutoFit/>
          </a:bodyPr>
          <a:lstStyle/>
          <a:p>
            <a:r>
              <a:rPr lang="it-IT" sz="1200" dirty="0" smtClean="0">
                <a:solidFill>
                  <a:srgbClr val="002060"/>
                </a:solidFill>
                <a:latin typeface="Adobe Hebrew" pitchFamily="18" charset="-79"/>
                <a:cs typeface="Adobe Hebrew" pitchFamily="18" charset="-79"/>
              </a:rPr>
              <a:t>      M. L.</a:t>
            </a:r>
            <a:endParaRPr lang="it-IT" sz="1200" dirty="0">
              <a:solidFill>
                <a:srgbClr val="002060"/>
              </a:solidFill>
              <a:latin typeface="Adobe Hebrew" pitchFamily="18" charset="-79"/>
              <a:cs typeface="Adobe Hebrew" pitchFamily="18" charset="-79"/>
            </a:endParaRPr>
          </a:p>
        </p:txBody>
      </p:sp>
      <p:pic>
        <p:nvPicPr>
          <p:cNvPr id="6"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66070" y="918415"/>
            <a:ext cx="256026" cy="170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1153388" y="-19648"/>
            <a:ext cx="7962869" cy="830997"/>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it-IT" sz="4800" b="1" i="1" cap="all" spc="0" dirty="0" smtClean="0">
                <a:ln/>
                <a:solidFill>
                  <a:srgbClr val="00FF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harlemagne Std" pitchFamily="82" charset="0"/>
                <a:ea typeface="Adobe Fan Heiti Std B" pitchFamily="34" charset="-128"/>
              </a:rPr>
              <a:t>L’aurora    polare</a:t>
            </a:r>
            <a:endParaRPr lang="it-IT" sz="4800" b="1" cap="all" spc="0" dirty="0">
              <a:ln/>
              <a:solidFill>
                <a:srgbClr val="00FF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harlemagne Std" pitchFamily="82" charset="0"/>
              <a:ea typeface="Adobe Fan Heiti Std B" pitchFamily="34" charset="-128"/>
            </a:endParaRPr>
          </a:p>
        </p:txBody>
      </p:sp>
      <p:pic>
        <p:nvPicPr>
          <p:cNvPr id="1028" name="Picture 4" descr="https://lh5.googleusercontent.com/-bTu-GAhg9Us/TYx_DMtMMyI/AAAAAAAAACM/6qXqaHW2mbw/s1600/valchiria.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811349"/>
            <a:ext cx="1153388" cy="147580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153388" y="2811896"/>
            <a:ext cx="7962869" cy="1107996"/>
          </a:xfrm>
          <a:prstGeom prst="rect">
            <a:avLst/>
          </a:prstGeom>
          <a:noFill/>
          <a:ln>
            <a:solidFill>
              <a:srgbClr val="00FF00"/>
            </a:solidFill>
          </a:ln>
        </p:spPr>
        <p:txBody>
          <a:bodyPr wrap="square" rtlCol="0">
            <a:spAutoFit/>
          </a:bodyPr>
          <a:lstStyle/>
          <a:p>
            <a:pPr algn="just"/>
            <a:r>
              <a:rPr lang="it-IT" sz="1100" dirty="0" smtClean="0">
                <a:solidFill>
                  <a:srgbClr val="00FF00"/>
                </a:solidFill>
                <a:latin typeface="Aharoni" pitchFamily="2" charset="-79"/>
                <a:cs typeface="Aharoni" pitchFamily="2" charset="-79"/>
              </a:rPr>
              <a:t>           </a:t>
            </a:r>
            <a:r>
              <a:rPr lang="it-IT" sz="1100" dirty="0" err="1" smtClean="0">
                <a:solidFill>
                  <a:srgbClr val="00FF00"/>
                </a:solidFill>
                <a:latin typeface="Aharoni" pitchFamily="2" charset="-79"/>
                <a:cs typeface="Aharoni" pitchFamily="2" charset="-79"/>
              </a:rPr>
              <a:t>Des</a:t>
            </a:r>
            <a:r>
              <a:rPr lang="it-IT" sz="1100" dirty="0" smtClean="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draps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coloriés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des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taches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laiteuses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des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arcs</a:t>
            </a:r>
            <a:r>
              <a:rPr lang="it-IT" sz="1100" dirty="0">
                <a:solidFill>
                  <a:srgbClr val="00FF00"/>
                </a:solidFill>
                <a:latin typeface="Aharoni" pitchFamily="2" charset="-79"/>
                <a:cs typeface="Aharoni" pitchFamily="2" charset="-79"/>
              </a:rPr>
              <a:t> de </a:t>
            </a:r>
            <a:r>
              <a:rPr lang="it-IT" sz="1100" dirty="0" err="1">
                <a:solidFill>
                  <a:srgbClr val="00FF00"/>
                </a:solidFill>
                <a:latin typeface="Aharoni" pitchFamily="2" charset="-79"/>
                <a:cs typeface="Aharoni" pitchFamily="2" charset="-79"/>
              </a:rPr>
              <a:t>lumière</a:t>
            </a:r>
            <a:r>
              <a:rPr lang="it-IT" sz="1100" dirty="0">
                <a:solidFill>
                  <a:srgbClr val="00FF00"/>
                </a:solidFill>
                <a:latin typeface="Aharoni" pitchFamily="2" charset="-79"/>
                <a:cs typeface="Aharoni" pitchFamily="2" charset="-79"/>
              </a:rPr>
              <a:t> et </a:t>
            </a:r>
            <a:r>
              <a:rPr lang="it-IT" sz="1100" dirty="0" err="1">
                <a:solidFill>
                  <a:srgbClr val="00FF00"/>
                </a:solidFill>
                <a:latin typeface="Aharoni" pitchFamily="2" charset="-79"/>
                <a:cs typeface="Aharoni" pitchFamily="2" charset="-79"/>
              </a:rPr>
              <a:t>des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langues</a:t>
            </a:r>
            <a:r>
              <a:rPr lang="it-IT" sz="1100" dirty="0">
                <a:solidFill>
                  <a:srgbClr val="00FF00"/>
                </a:solidFill>
                <a:latin typeface="Aharoni" pitchFamily="2" charset="-79"/>
                <a:cs typeface="Aharoni" pitchFamily="2" charset="-79"/>
              </a:rPr>
              <a:t> de </a:t>
            </a:r>
            <a:r>
              <a:rPr lang="it-IT" sz="1100" dirty="0" err="1">
                <a:solidFill>
                  <a:srgbClr val="00FF00"/>
                </a:solidFill>
                <a:latin typeface="Aharoni" pitchFamily="2" charset="-79"/>
                <a:cs typeface="Aharoni" pitchFamily="2" charset="-79"/>
              </a:rPr>
              <a:t>feu</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l'aurore</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polaire</a:t>
            </a:r>
            <a:r>
              <a:rPr lang="it-IT" sz="1100" dirty="0">
                <a:solidFill>
                  <a:srgbClr val="00FF00"/>
                </a:solidFill>
                <a:latin typeface="Aharoni" pitchFamily="2" charset="-79"/>
                <a:cs typeface="Aharoni" pitchFamily="2" charset="-79"/>
              </a:rPr>
              <a:t> est un </a:t>
            </a:r>
            <a:r>
              <a:rPr lang="it-IT" sz="1100" dirty="0" err="1">
                <a:solidFill>
                  <a:srgbClr val="00FF00"/>
                </a:solidFill>
                <a:latin typeface="Aharoni" pitchFamily="2" charset="-79"/>
                <a:cs typeface="Aharoni" pitchFamily="2" charset="-79"/>
              </a:rPr>
              <a:t>phénomène</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optique</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très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fréquent</a:t>
            </a:r>
            <a:r>
              <a:rPr lang="it-IT" sz="1100" dirty="0">
                <a:solidFill>
                  <a:srgbClr val="00FF00"/>
                </a:solidFill>
                <a:latin typeface="Aharoni" pitchFamily="2" charset="-79"/>
                <a:cs typeface="Aharoni" pitchFamily="2" charset="-79"/>
              </a:rPr>
              <a:t>. Pour </a:t>
            </a:r>
            <a:r>
              <a:rPr lang="it-IT" sz="1100" dirty="0" err="1">
                <a:solidFill>
                  <a:srgbClr val="00FF00"/>
                </a:solidFill>
                <a:latin typeface="Aharoni" pitchFamily="2" charset="-79"/>
                <a:cs typeface="Aharoni" pitchFamily="2" charset="-79"/>
              </a:rPr>
              <a:t>Aristote</a:t>
            </a:r>
            <a:r>
              <a:rPr lang="it-IT" sz="1100" dirty="0">
                <a:solidFill>
                  <a:srgbClr val="00FF00"/>
                </a:solidFill>
                <a:latin typeface="Aharoni" pitchFamily="2" charset="-79"/>
                <a:cs typeface="Aharoni" pitchFamily="2" charset="-79"/>
              </a:rPr>
              <a:t> c'</a:t>
            </a:r>
            <a:r>
              <a:rPr lang="it-IT" sz="1100" dirty="0" err="1">
                <a:solidFill>
                  <a:srgbClr val="00FF00"/>
                </a:solidFill>
                <a:latin typeface="Aharoni" pitchFamily="2" charset="-79"/>
                <a:cs typeface="Aharoni" pitchFamily="2" charset="-79"/>
              </a:rPr>
              <a:t>étaient</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des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vapeurs</a:t>
            </a:r>
            <a:r>
              <a:rPr lang="it-IT" sz="1100" dirty="0">
                <a:solidFill>
                  <a:srgbClr val="00FF00"/>
                </a:solidFill>
                <a:latin typeface="Aharoni" pitchFamily="2" charset="-79"/>
                <a:cs typeface="Aharoni" pitchFamily="2" charset="-79"/>
              </a:rPr>
              <a:t> qui </a:t>
            </a:r>
            <a:r>
              <a:rPr lang="it-IT" sz="1100" dirty="0" err="1">
                <a:solidFill>
                  <a:srgbClr val="00FF00"/>
                </a:solidFill>
                <a:latin typeface="Aharoni" pitchFamily="2" charset="-79"/>
                <a:cs typeface="Aharoni" pitchFamily="2" charset="-79"/>
              </a:rPr>
              <a:t>montaient</a:t>
            </a:r>
            <a:r>
              <a:rPr lang="it-IT" sz="1100" dirty="0">
                <a:solidFill>
                  <a:srgbClr val="00FF00"/>
                </a:solidFill>
                <a:latin typeface="Aharoni" pitchFamily="2" charset="-79"/>
                <a:cs typeface="Aharoni" pitchFamily="2" charset="-79"/>
              </a:rPr>
              <a:t> de la terre </a:t>
            </a:r>
            <a:r>
              <a:rPr lang="it-IT" sz="1100" dirty="0" err="1">
                <a:solidFill>
                  <a:srgbClr val="00FF00"/>
                </a:solidFill>
                <a:latin typeface="Aharoni" pitchFamily="2" charset="-79"/>
                <a:cs typeface="Aharoni" pitchFamily="2" charset="-79"/>
              </a:rPr>
              <a:t>vers</a:t>
            </a:r>
            <a:r>
              <a:rPr lang="it-IT" sz="1100" dirty="0">
                <a:solidFill>
                  <a:srgbClr val="00FF00"/>
                </a:solidFill>
                <a:latin typeface="Aharoni" pitchFamily="2" charset="-79"/>
                <a:cs typeface="Aharoni" pitchFamily="2" charset="-79"/>
              </a:rPr>
              <a:t> le ciel, pour </a:t>
            </a:r>
            <a:r>
              <a:rPr lang="it-IT" sz="1100" dirty="0" err="1">
                <a:solidFill>
                  <a:srgbClr val="00FF00"/>
                </a:solidFill>
                <a:latin typeface="Aharoni" pitchFamily="2" charset="-79"/>
                <a:cs typeface="Aharoni" pitchFamily="2" charset="-79"/>
              </a:rPr>
              <a:t>les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scandinaves</a:t>
            </a:r>
            <a:r>
              <a:rPr lang="it-IT" sz="1100" dirty="0">
                <a:solidFill>
                  <a:srgbClr val="00FF00"/>
                </a:solidFill>
                <a:latin typeface="Aharoni" pitchFamily="2" charset="-79"/>
                <a:cs typeface="Aharoni" pitchFamily="2" charset="-79"/>
              </a:rPr>
              <a:t> l'</a:t>
            </a:r>
            <a:r>
              <a:rPr lang="it-IT" sz="1100" dirty="0" err="1">
                <a:solidFill>
                  <a:srgbClr val="00FF00"/>
                </a:solidFill>
                <a:latin typeface="Aharoni" pitchFamily="2" charset="-79"/>
                <a:cs typeface="Aharoni" pitchFamily="2" charset="-79"/>
              </a:rPr>
              <a:t>effet</a:t>
            </a:r>
            <a:r>
              <a:rPr lang="it-IT" sz="1100" dirty="0">
                <a:solidFill>
                  <a:srgbClr val="00FF00"/>
                </a:solidFill>
                <a:latin typeface="Aharoni" pitchFamily="2" charset="-79"/>
                <a:cs typeface="Aharoni" pitchFamily="2" charset="-79"/>
              </a:rPr>
              <a:t> de </a:t>
            </a:r>
            <a:r>
              <a:rPr lang="it-IT" sz="1100" dirty="0" err="1">
                <a:solidFill>
                  <a:srgbClr val="00FF00"/>
                </a:solidFill>
                <a:latin typeface="Aharoni" pitchFamily="2" charset="-79"/>
                <a:cs typeface="Aharoni" pitchFamily="2" charset="-79"/>
              </a:rPr>
              <a:t>brillantes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cuirasses</a:t>
            </a:r>
            <a:r>
              <a:rPr lang="it-IT" sz="1100" dirty="0">
                <a:solidFill>
                  <a:srgbClr val="00FF00"/>
                </a:solidFill>
                <a:latin typeface="Aharoni" pitchFamily="2" charset="-79"/>
                <a:cs typeface="Aharoni" pitchFamily="2" charset="-79"/>
              </a:rPr>
              <a:t> </a:t>
            </a:r>
            <a:r>
              <a:rPr lang="it-IT" sz="1100" dirty="0" err="1">
                <a:solidFill>
                  <a:srgbClr val="00FF00"/>
                </a:solidFill>
                <a:latin typeface="Aharoni" pitchFamily="2" charset="-79"/>
                <a:cs typeface="Aharoni" pitchFamily="2" charset="-79"/>
              </a:rPr>
              <a:t>des</a:t>
            </a:r>
            <a:r>
              <a:rPr lang="it-IT" sz="1100" dirty="0">
                <a:solidFill>
                  <a:srgbClr val="00FF00"/>
                </a:solidFill>
                <a:latin typeface="Aharoni" pitchFamily="2" charset="-79"/>
                <a:cs typeface="Aharoni" pitchFamily="2" charset="-79"/>
              </a:rPr>
              <a:t> </a:t>
            </a:r>
            <a:r>
              <a:rPr lang="fr-FR" sz="1100" dirty="0">
                <a:solidFill>
                  <a:srgbClr val="00FF00"/>
                </a:solidFill>
                <a:latin typeface="Aharoni" pitchFamily="2" charset="-79"/>
                <a:cs typeface="Aharoni" pitchFamily="2" charset="-79"/>
              </a:rPr>
              <a:t>Valkyries. Aujourd'hui on doit encore approfondir mais on sait que ce phénomène spectaculaire est provoqué par l'interaction des particules chargées du vent solaire avec les atomes neutres de la ionosphère, la partie la plus haute de l'atmosphère terrestre. Le Canada, l'Alaska et le Groenland sont les observatoires privilégiés.</a:t>
            </a:r>
            <a:endParaRPr lang="it-IT" sz="1100" dirty="0">
              <a:solidFill>
                <a:srgbClr val="00FF00"/>
              </a:solidFill>
              <a:latin typeface="Aharoni" pitchFamily="2" charset="-79"/>
              <a:cs typeface="Aharoni" pitchFamily="2" charset="-79"/>
            </a:endParaRPr>
          </a:p>
        </p:txBody>
      </p:sp>
      <p:pic>
        <p:nvPicPr>
          <p:cNvPr id="15"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25558" y="2839041"/>
            <a:ext cx="295199" cy="19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Immagine 12" descr="Flag_of_the_United_Kingdom.svg.png"/>
          <p:cNvPicPr>
            <a:picLocks noChangeAspect="1"/>
          </p:cNvPicPr>
          <p:nvPr/>
        </p:nvPicPr>
        <p:blipFill>
          <a:blip r:embed="rId8" cstate="print"/>
          <a:stretch>
            <a:fillRect/>
          </a:stretch>
        </p:blipFill>
        <p:spPr>
          <a:xfrm>
            <a:off x="1250067" y="1888658"/>
            <a:ext cx="288032" cy="190432"/>
          </a:xfrm>
          <a:prstGeom prst="rect">
            <a:avLst/>
          </a:prstGeom>
        </p:spPr>
      </p:pic>
      <p:sp>
        <p:nvSpPr>
          <p:cNvPr id="5" name="CasellaDiTesto 4"/>
          <p:cNvSpPr txBox="1"/>
          <p:nvPr/>
        </p:nvSpPr>
        <p:spPr>
          <a:xfrm>
            <a:off x="1153388" y="811349"/>
            <a:ext cx="7962870" cy="1046440"/>
          </a:xfrm>
          <a:prstGeom prst="rect">
            <a:avLst/>
          </a:prstGeom>
          <a:noFill/>
          <a:ln w="12700">
            <a:solidFill>
              <a:srgbClr val="00FF00"/>
            </a:solidFill>
          </a:ln>
        </p:spPr>
        <p:txBody>
          <a:bodyPr wrap="square" rtlCol="0">
            <a:spAutoFit/>
          </a:bodyPr>
          <a:lstStyle/>
          <a:p>
            <a:pPr algn="just"/>
            <a:r>
              <a:rPr lang="it-IT" i="1" dirty="0" smtClean="0">
                <a:solidFill>
                  <a:srgbClr val="00FF00"/>
                </a:solidFill>
                <a:latin typeface="Adobe Fan Heiti Std B" pitchFamily="34" charset="-128"/>
                <a:ea typeface="Adobe Fan Heiti Std B" pitchFamily="34" charset="-128"/>
                <a:cs typeface="Arial Unicode MS" pitchFamily="34" charset="-128"/>
              </a:rPr>
              <a:t>       </a:t>
            </a:r>
            <a:r>
              <a:rPr lang="it-IT" sz="1100" dirty="0">
                <a:solidFill>
                  <a:srgbClr val="00FF00"/>
                </a:solidFill>
                <a:latin typeface="Aharoni" pitchFamily="2" charset="-79"/>
                <a:ea typeface="Adobe Fan Heiti Std B" pitchFamily="34" charset="-128"/>
                <a:cs typeface="Aharoni" pitchFamily="2" charset="-79"/>
              </a:rPr>
              <a:t>Drappi colorati, macchie lattiginose, archi di luce  e lingue di fuoco: l’ aurora polare è un fenomeno ottico molto frequente. Per  Aristotele  erano vapori che dalla terra salivano verso il cielo, per gli scandinavi l’effetto dalle luccicanti corazze delle Valchirie. Ancora oggi si deve approfondire ma sappiamo che questo spettacolare fenomeno è provocato dall'interazione di particelle cariche  del vento solare con  gli atomi  neutri della ionosfera, la parte più alta dell’atmosfera terrestre. </a:t>
            </a:r>
            <a:r>
              <a:rPr lang="it-IT" sz="1100" dirty="0" smtClean="0">
                <a:solidFill>
                  <a:srgbClr val="00FF00"/>
                </a:solidFill>
                <a:latin typeface="Aharoni" pitchFamily="2" charset="-79"/>
                <a:ea typeface="Adobe Fan Heiti Std B" pitchFamily="34" charset="-128"/>
                <a:cs typeface="Aharoni" pitchFamily="2" charset="-79"/>
              </a:rPr>
              <a:t>Canada</a:t>
            </a:r>
            <a:r>
              <a:rPr lang="it-IT" sz="1100" dirty="0">
                <a:solidFill>
                  <a:srgbClr val="00FF00"/>
                </a:solidFill>
                <a:latin typeface="Aharoni" pitchFamily="2" charset="-79"/>
                <a:ea typeface="Adobe Fan Heiti Std B" pitchFamily="34" charset="-128"/>
                <a:cs typeface="Aharoni" pitchFamily="2" charset="-79"/>
              </a:rPr>
              <a:t>, Alaska e  Groenlandia sono gli osservatori  privilegiati.</a:t>
            </a:r>
          </a:p>
        </p:txBody>
      </p:sp>
      <p:sp>
        <p:nvSpPr>
          <p:cNvPr id="7" name="CasellaDiTesto 6"/>
          <p:cNvSpPr txBox="1"/>
          <p:nvPr/>
        </p:nvSpPr>
        <p:spPr>
          <a:xfrm>
            <a:off x="80758" y="63751"/>
            <a:ext cx="1292399" cy="369332"/>
          </a:xfrm>
          <a:prstGeom prst="rect">
            <a:avLst/>
          </a:prstGeom>
          <a:noFill/>
          <a:ln>
            <a:solidFill>
              <a:srgbClr val="00FF00"/>
            </a:solidFill>
          </a:ln>
        </p:spPr>
        <p:txBody>
          <a:bodyPr wrap="square" rtlCol="0">
            <a:spAutoFit/>
          </a:bodyPr>
          <a:lstStyle/>
          <a:p>
            <a:r>
              <a:rPr lang="it-IT" b="1" dirty="0" smtClean="0">
                <a:solidFill>
                  <a:srgbClr val="00FF00"/>
                </a:solidFill>
              </a:rPr>
              <a:t>GENNAIO</a:t>
            </a:r>
            <a:endParaRPr lang="it-IT" b="1" dirty="0">
              <a:solidFill>
                <a:srgbClr val="00FF00"/>
              </a:solidFill>
            </a:endParaRPr>
          </a:p>
        </p:txBody>
      </p:sp>
      <p:sp>
        <p:nvSpPr>
          <p:cNvPr id="10" name="CasellaDiTesto 9"/>
          <p:cNvSpPr txBox="1"/>
          <p:nvPr/>
        </p:nvSpPr>
        <p:spPr>
          <a:xfrm>
            <a:off x="646199" y="4366026"/>
            <a:ext cx="2457837" cy="369332"/>
          </a:xfrm>
          <a:prstGeom prst="rect">
            <a:avLst/>
          </a:prstGeom>
          <a:noFill/>
        </p:spPr>
        <p:txBody>
          <a:bodyPr wrap="square" rtlCol="0">
            <a:spAutoFit/>
          </a:bodyPr>
          <a:lstStyle/>
          <a:p>
            <a:endParaRPr lang="it-IT" dirty="0"/>
          </a:p>
        </p:txBody>
      </p:sp>
      <p:sp>
        <p:nvSpPr>
          <p:cNvPr id="19" name="Rectangle 3"/>
          <p:cNvSpPr>
            <a:spLocks noChangeArrowheads="1"/>
          </p:cNvSpPr>
          <p:nvPr/>
        </p:nvSpPr>
        <p:spPr bwMode="auto">
          <a:xfrm>
            <a:off x="13956" y="3919892"/>
            <a:ext cx="3851920" cy="1954381"/>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Paños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colorados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manchas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lechosas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arcos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luces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y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lenguas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fuego</a:t>
            </a:r>
            <a:r>
              <a:rPr kumimoji="0" lang="it-IT" sz="1100" b="0" i="0" u="none" strike="noStrike" cap="none" normalizeH="0" baseline="0" dirty="0" smtClean="0">
                <a:ln>
                  <a:noFill/>
                </a:ln>
                <a:solidFill>
                  <a:srgbClr val="00FF00"/>
                </a:solidFill>
                <a:effectLst/>
                <a:latin typeface="Aharoni" pitchFamily="2" charset="-79"/>
                <a:cs typeface="Aharoni" pitchFamily="2" charset="-79"/>
              </a:rPr>
              <a:t>; la aurora</a:t>
            </a:r>
            <a:r>
              <a:rPr kumimoji="0" lang="it-IT" sz="1100" b="0" i="0" u="none" strike="noStrike" cap="none" normalizeH="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polas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es un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fenòmeno</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òptico</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muy</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frecuente</a:t>
            </a:r>
            <a:r>
              <a:rPr kumimoji="0" lang="it-IT" sz="1100" b="0" i="0" u="none" strike="noStrike" cap="none" normalizeH="0" baseline="0" dirty="0" smtClean="0">
                <a:ln>
                  <a:noFill/>
                </a:ln>
                <a:solidFill>
                  <a:srgbClr val="00FF00"/>
                </a:solidFill>
                <a:effectLst/>
                <a:latin typeface="Aharoni" pitchFamily="2" charset="-79"/>
                <a:cs typeface="Aharoni" pitchFamily="2" charset="-79"/>
              </a:rPr>
              <a:t>. Para Aristotele se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trataba</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vapores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que</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 la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tierra</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subìan</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hacìa</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el</a:t>
            </a:r>
            <a:r>
              <a:rPr kumimoji="0" lang="it-IT" sz="1100" b="0" i="0" u="none" strike="noStrike" cap="none" normalizeH="0" baseline="0" dirty="0" smtClean="0">
                <a:ln>
                  <a:noFill/>
                </a:ln>
                <a:solidFill>
                  <a:srgbClr val="00FF00"/>
                </a:solidFill>
                <a:effectLst/>
                <a:latin typeface="Aharoni" pitchFamily="2" charset="-79"/>
                <a:cs typeface="Aharoni" pitchFamily="2" charset="-79"/>
              </a:rPr>
              <a:t> ciel, para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los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escandinavos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el</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efecto</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las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corazas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brillantes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las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Valchirie.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Aùn</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hoy</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hay</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que</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profundizar</a:t>
            </a:r>
            <a:r>
              <a:rPr kumimoji="0" lang="it-IT" sz="1100" b="0" i="0" u="none" strike="noStrike" cap="none" normalizeH="0" baseline="0" dirty="0" smtClean="0">
                <a:ln>
                  <a:noFill/>
                </a:ln>
                <a:solidFill>
                  <a:srgbClr val="00FF00"/>
                </a:solidFill>
                <a:effectLst/>
                <a:latin typeface="Aharoni" pitchFamily="2" charset="-79"/>
                <a:cs typeface="Aharoni" pitchFamily="2" charset="-79"/>
              </a:rPr>
              <a:t> pero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sabemos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que</a:t>
            </a:r>
            <a:r>
              <a:rPr kumimoji="0" lang="it-IT" sz="1100" b="0" i="0" u="none" strike="noStrike" cap="none" normalizeH="0" baseline="0" dirty="0" smtClean="0">
                <a:ln>
                  <a:noFill/>
                </a:ln>
                <a:solidFill>
                  <a:srgbClr val="00FF00"/>
                </a:solidFill>
                <a:effectLst/>
                <a:latin typeface="Aharoni" pitchFamily="2" charset="-79"/>
                <a:cs typeface="Aharoni" pitchFamily="2" charset="-79"/>
              </a:rPr>
              <a:t> este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espectacular</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fenòmeno</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està</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provocado</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 la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interacciòn</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partìculas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cargadas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del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viento</a:t>
            </a:r>
            <a:r>
              <a:rPr kumimoji="0" lang="it-IT" sz="1100" b="0" i="0" u="none" strike="noStrike" cap="none" normalizeH="0" baseline="0" dirty="0" smtClean="0">
                <a:ln>
                  <a:noFill/>
                </a:ln>
                <a:solidFill>
                  <a:srgbClr val="00FF00"/>
                </a:solidFill>
                <a:effectLst/>
                <a:latin typeface="Aharoni" pitchFamily="2" charset="-79"/>
                <a:cs typeface="Aharoni" pitchFamily="2" charset="-79"/>
              </a:rPr>
              <a:t> solar con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los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àtomos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neutros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de la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ionòsfera</a:t>
            </a:r>
            <a:r>
              <a:rPr kumimoji="0" lang="it-IT" sz="1100" b="0" i="0" u="none" strike="noStrike" cap="none" normalizeH="0" baseline="0" dirty="0" smtClean="0">
                <a:ln>
                  <a:noFill/>
                </a:ln>
                <a:solidFill>
                  <a:srgbClr val="00FF00"/>
                </a:solidFill>
                <a:effectLst/>
                <a:latin typeface="Aharoni" pitchFamily="2" charset="-79"/>
                <a:cs typeface="Aharoni" pitchFamily="2" charset="-79"/>
              </a:rPr>
              <a:t>, la parte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màs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alta de la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atmòsfera</a:t>
            </a:r>
            <a:r>
              <a:rPr kumimoji="0" lang="it-IT" sz="1100" b="0" i="0" u="none" strike="noStrike" cap="none" normalizeH="0" baseline="0" dirty="0" smtClean="0">
                <a:ln>
                  <a:noFill/>
                </a:ln>
                <a:solidFill>
                  <a:srgbClr val="00FF00"/>
                </a:solidFill>
                <a:effectLst/>
                <a:latin typeface="Aharoni" pitchFamily="2" charset="-79"/>
                <a:cs typeface="Aharoni" pitchFamily="2" charset="-79"/>
              </a:rPr>
              <a:t> terrestre. Canada, Alaska e Groenlandia sono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los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observadores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r>
              <a:rPr kumimoji="0" lang="it-IT" sz="1100" b="0" i="0" u="none" strike="noStrike" cap="none" normalizeH="0" baseline="0" dirty="0" err="1" smtClean="0">
                <a:ln>
                  <a:noFill/>
                </a:ln>
                <a:solidFill>
                  <a:srgbClr val="00FF00"/>
                </a:solidFill>
                <a:effectLst/>
                <a:latin typeface="Aharoni" pitchFamily="2" charset="-79"/>
                <a:cs typeface="Aharoni" pitchFamily="2" charset="-79"/>
              </a:rPr>
              <a:t>privilegiados</a:t>
            </a:r>
            <a:r>
              <a:rPr kumimoji="0" lang="it-IT" sz="1100" b="0" i="0" u="none" strike="noStrike" cap="none" normalizeH="0" baseline="0" dirty="0" smtClean="0">
                <a:ln>
                  <a:noFill/>
                </a:ln>
                <a:solidFill>
                  <a:srgbClr val="00FF00"/>
                </a:solidFill>
                <a:effectLst/>
                <a:latin typeface="Aharoni" pitchFamily="2" charset="-79"/>
                <a:cs typeface="Aharoni" pitchFamily="2" charset="-79"/>
              </a:rPr>
              <a:t>. </a:t>
            </a:r>
          </a:p>
        </p:txBody>
      </p:sp>
      <p:pic>
        <p:nvPicPr>
          <p:cNvPr id="20" name="Immagine 19" descr="download (3).jpg"/>
          <p:cNvPicPr>
            <a:picLocks noChangeAspect="1"/>
          </p:cNvPicPr>
          <p:nvPr/>
        </p:nvPicPr>
        <p:blipFill>
          <a:blip r:embed="rId9" cstate="print"/>
          <a:stretch>
            <a:fillRect/>
          </a:stretch>
        </p:blipFill>
        <p:spPr>
          <a:xfrm>
            <a:off x="82984" y="3999379"/>
            <a:ext cx="270836" cy="180229"/>
          </a:xfrm>
          <a:prstGeom prst="rect">
            <a:avLst/>
          </a:prstGeom>
        </p:spPr>
      </p:pic>
    </p:spTree>
    <p:extLst>
      <p:ext uri="{BB962C8B-B14F-4D97-AF65-F5344CB8AC3E}">
        <p14:creationId xmlns:p14="http://schemas.microsoft.com/office/powerpoint/2010/main" val="15056192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o">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218</TotalTime>
  <Words>359</Words>
  <Application>Microsoft Office PowerPoint</Application>
  <PresentationFormat>Presentazione su schermo (4:3)</PresentationFormat>
  <Paragraphs>8</Paragraphs>
  <Slides>1</Slides>
  <Notes>1</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Verve</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Admin</dc:creator>
  <cp:lastModifiedBy>Admin</cp:lastModifiedBy>
  <cp:revision>25</cp:revision>
  <dcterms:created xsi:type="dcterms:W3CDTF">2013-12-07T06:10:46Z</dcterms:created>
  <dcterms:modified xsi:type="dcterms:W3CDTF">2014-01-15T17:56:16Z</dcterms:modified>
</cp:coreProperties>
</file>