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3300"/>
    <a:srgbClr val="CCCC00"/>
    <a:srgbClr val="FF99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6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20F70D-6846-434D-A98E-CDD40D027AB2}" type="datetimeFigureOut">
              <a:rPr lang="it-IT" smtClean="0"/>
              <a:t>08/03/2014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2BF29A-53FF-46C2-B192-175A8C90C764}" type="slidenum">
              <a:rPr lang="it-IT" smtClean="0"/>
              <a:t>‹N›</a:t>
            </a:fld>
            <a:endParaRPr lang="it-IT"/>
          </a:p>
        </p:txBody>
      </p:sp>
    </p:spTree>
    <p:extLst>
      <p:ext uri="{BB962C8B-B14F-4D97-AF65-F5344CB8AC3E}">
        <p14:creationId xmlns:p14="http://schemas.microsoft.com/office/powerpoint/2010/main" val="3003816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22BF29A-53FF-46C2-B192-175A8C90C764}" type="slidenum">
              <a:rPr lang="it-IT" smtClean="0"/>
              <a:t>1</a:t>
            </a:fld>
            <a:endParaRPr lang="it-IT"/>
          </a:p>
        </p:txBody>
      </p:sp>
    </p:spTree>
    <p:extLst>
      <p:ext uri="{BB962C8B-B14F-4D97-AF65-F5344CB8AC3E}">
        <p14:creationId xmlns:p14="http://schemas.microsoft.com/office/powerpoint/2010/main" val="3228582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8" name="Titolo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it-IT" smtClean="0"/>
              <a:t>Fare clic per modificare lo stile del titolo</a:t>
            </a:r>
            <a:endParaRPr kumimoji="0" lang="en-US"/>
          </a:p>
        </p:txBody>
      </p:sp>
      <p:sp>
        <p:nvSpPr>
          <p:cNvPr id="28" name="Segnaposto data 27"/>
          <p:cNvSpPr>
            <a:spLocks noGrp="1"/>
          </p:cNvSpPr>
          <p:nvPr>
            <p:ph type="dt" sz="half" idx="10"/>
          </p:nvPr>
        </p:nvSpPr>
        <p:spPr/>
        <p:txBody>
          <a:bodyPr/>
          <a:lstStyle/>
          <a:p>
            <a:fld id="{87DDBF17-211F-48F4-B71D-1252035C5F04}" type="datetimeFigureOut">
              <a:rPr lang="it-IT" smtClean="0"/>
              <a:t>08/03/2014</a:t>
            </a:fld>
            <a:endParaRPr lang="it-IT"/>
          </a:p>
        </p:txBody>
      </p:sp>
      <p:sp>
        <p:nvSpPr>
          <p:cNvPr id="17" name="Segnaposto piè di pagina 16"/>
          <p:cNvSpPr>
            <a:spLocks noGrp="1"/>
          </p:cNvSpPr>
          <p:nvPr>
            <p:ph type="ftr" sz="quarter" idx="11"/>
          </p:nvPr>
        </p:nvSpPr>
        <p:spPr/>
        <p:txBody>
          <a:bodyPr/>
          <a:lstStyle/>
          <a:p>
            <a:endParaRPr lang="it-IT"/>
          </a:p>
        </p:txBody>
      </p:sp>
      <p:sp>
        <p:nvSpPr>
          <p:cNvPr id="29" name="Segnaposto numero diapositiva 28"/>
          <p:cNvSpPr>
            <a:spLocks noGrp="1"/>
          </p:cNvSpPr>
          <p:nvPr>
            <p:ph type="sldNum" sz="quarter" idx="12"/>
          </p:nvPr>
        </p:nvSpPr>
        <p:spPr/>
        <p:txBody>
          <a:bodyPr/>
          <a:lstStyle/>
          <a:p>
            <a:fld id="{2D42B09F-1E02-41F1-8071-54AC322DEF5B}" type="slidenum">
              <a:rPr lang="it-IT" smtClean="0"/>
              <a:t>‹N›</a:t>
            </a:fld>
            <a:endParaRPr lang="it-IT"/>
          </a:p>
        </p:txBody>
      </p:sp>
      <p:sp>
        <p:nvSpPr>
          <p:cNvPr id="9" name="Sottotitolo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87DDBF17-211F-48F4-B71D-1252035C5F04}" type="datetimeFigureOut">
              <a:rPr lang="it-IT" smtClean="0"/>
              <a:t>08/03/2014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42B09F-1E02-41F1-8071-54AC322DEF5B}"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87DDBF17-211F-48F4-B71D-1252035C5F04}" type="datetimeFigureOut">
              <a:rPr lang="it-IT" smtClean="0"/>
              <a:t>08/03/2014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42B09F-1E02-41F1-8071-54AC322DEF5B}"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87DDBF17-211F-48F4-B71D-1252035C5F04}" type="datetimeFigureOut">
              <a:rPr lang="it-IT" smtClean="0"/>
              <a:t>08/03/2014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42B09F-1E02-41F1-8071-54AC322DEF5B}"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3">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87DDBF17-211F-48F4-B71D-1252035C5F04}" type="datetimeFigureOut">
              <a:rPr lang="it-IT" smtClean="0"/>
              <a:t>08/03/2014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a:xfrm>
            <a:off x="7924800" y="6416675"/>
            <a:ext cx="762000" cy="365125"/>
          </a:xfrm>
        </p:spPr>
        <p:txBody>
          <a:bodyPr/>
          <a:lstStyle/>
          <a:p>
            <a:fld id="{2D42B09F-1E02-41F1-8071-54AC322DEF5B}"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87DDBF17-211F-48F4-B71D-1252035C5F04}" type="datetimeFigureOut">
              <a:rPr lang="it-IT" smtClean="0"/>
              <a:t>08/03/2014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D42B09F-1E02-41F1-8071-54AC322DEF5B}"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nchor="ctr"/>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p>
            <a:fld id="{87DDBF17-211F-48F4-B71D-1252035C5F04}" type="datetimeFigureOut">
              <a:rPr lang="it-IT" smtClean="0"/>
              <a:t>08/03/2014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D42B09F-1E02-41F1-8071-54AC322DEF5B}"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87DDBF17-211F-48F4-B71D-1252035C5F04}" type="datetimeFigureOut">
              <a:rPr lang="it-IT" smtClean="0"/>
              <a:t>08/03/2014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D42B09F-1E02-41F1-8071-54AC322DEF5B}"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7DDBF17-211F-48F4-B71D-1252035C5F04}" type="datetimeFigureOut">
              <a:rPr lang="it-IT" smtClean="0"/>
              <a:t>08/03/2014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D42B09F-1E02-41F1-8071-54AC322DEF5B}"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87DDBF17-211F-48F4-B71D-1252035C5F04}" type="datetimeFigureOut">
              <a:rPr lang="it-IT" smtClean="0"/>
              <a:t>08/03/2014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D42B09F-1E02-41F1-8071-54AC322DEF5B}"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it-IT" smtClean="0">
                <a:solidFill>
                  <a:schemeClr val="lt1"/>
                </a:solidFill>
                <a:latin typeface="+mn-lt"/>
                <a:ea typeface="+mn-ea"/>
                <a:cs typeface="+mn-cs"/>
              </a:rPr>
              <a:t>Fare clic sull'icona per inserire un'immagine</a:t>
            </a:r>
            <a:endParaRPr kumimoji="0" lang="en-US" dirty="0">
              <a:solidFill>
                <a:schemeClr val="lt1"/>
              </a:solidFill>
              <a:latin typeface="+mn-lt"/>
              <a:ea typeface="+mn-ea"/>
              <a:cs typeface="+mn-cs"/>
            </a:endParaRPr>
          </a:p>
        </p:txBody>
      </p:sp>
      <p:sp>
        <p:nvSpPr>
          <p:cNvPr id="4" name="Segnaposto testo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87DDBF17-211F-48F4-B71D-1252035C5F04}" type="datetimeFigureOut">
              <a:rPr lang="it-IT" smtClean="0"/>
              <a:t>08/03/2014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D42B09F-1E02-41F1-8071-54AC322DEF5B}"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Segnaposto titolo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7DDBF17-211F-48F4-B71D-1252035C5F04}" type="datetimeFigureOut">
              <a:rPr lang="it-IT" smtClean="0"/>
              <a:t>08/03/2014</a:t>
            </a:fld>
            <a:endParaRPr lang="it-IT"/>
          </a:p>
        </p:txBody>
      </p:sp>
      <p:sp>
        <p:nvSpPr>
          <p:cNvPr id="3" name="Segnaposto piè di pagina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it-IT"/>
          </a:p>
        </p:txBody>
      </p:sp>
      <p:sp>
        <p:nvSpPr>
          <p:cNvPr id="23" name="Segnaposto numero diapositiva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D42B09F-1E02-41F1-8071-54AC322DEF5B}" type="slidenum">
              <a:rPr lang="it-IT" smtClean="0"/>
              <a:t>‹N›</a:t>
            </a:fld>
            <a:endParaRPr lang="it-IT"/>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http://www.bibliotecapleyades.net/imagenes_luna/luna_to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29870"/>
            <a:ext cx="2430688" cy="628129"/>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24858" y="955498"/>
            <a:ext cx="9168858" cy="970266"/>
          </a:xfrm>
          <a:prstGeom prst="rect">
            <a:avLst/>
          </a:prstGeom>
          <a:solidFill>
            <a:srgbClr val="FFCC00"/>
          </a:solidFill>
          <a:ln>
            <a:solidFill>
              <a:schemeClr val="accent4">
                <a:lumMod val="75000"/>
              </a:schemeClr>
            </a:solidFill>
          </a:ln>
        </p:spPr>
        <p:txBody>
          <a:bodyPr wrap="square" rtlCol="0">
            <a:spAutoFit/>
          </a:bodyPr>
          <a:lstStyle/>
          <a:p>
            <a:pPr lvl="0" algn="just">
              <a:lnSpc>
                <a:spcPct val="115000"/>
              </a:lnSpc>
            </a:pPr>
            <a:r>
              <a:rPr lang="it-IT" sz="1200" b="1" dirty="0" smtClean="0">
                <a:effectLst/>
                <a:latin typeface="Adobe Garamond Pro" pitchFamily="18" charset="0"/>
                <a:ea typeface="Adobe Fangsong Std R" pitchFamily="18" charset="-128"/>
                <a:cs typeface="Times New Roman"/>
              </a:rPr>
              <a:t>        L’arcobaleno lunare è un fenomeno molto raro c</a:t>
            </a:r>
            <a:r>
              <a:rPr lang="it-IT" sz="1200" b="1" dirty="0" smtClean="0">
                <a:solidFill>
                  <a:prstClr val="white"/>
                </a:solidFill>
                <a:latin typeface="Adobe Garamond Pro" pitchFamily="18" charset="0"/>
                <a:ea typeface="Adobe Fangsong Std R" pitchFamily="18" charset="-128"/>
                <a:cs typeface="Times New Roman"/>
              </a:rPr>
              <a:t>reato </a:t>
            </a:r>
            <a:r>
              <a:rPr lang="it-IT" sz="1200" b="1" dirty="0">
                <a:solidFill>
                  <a:prstClr val="white"/>
                </a:solidFill>
                <a:latin typeface="Adobe Garamond Pro" pitchFamily="18" charset="0"/>
                <a:ea typeface="Adobe Fangsong Std R" pitchFamily="18" charset="-128"/>
                <a:cs typeface="Times New Roman"/>
              </a:rPr>
              <a:t>dalla luce riflessa dalla superficie </a:t>
            </a:r>
            <a:r>
              <a:rPr lang="it-IT" sz="1200" b="1" dirty="0" smtClean="0">
                <a:solidFill>
                  <a:prstClr val="white"/>
                </a:solidFill>
                <a:latin typeface="Adobe Garamond Pro" pitchFamily="18" charset="0"/>
                <a:ea typeface="Adobe Fangsong Std R" pitchFamily="18" charset="-128"/>
                <a:cs typeface="Times New Roman"/>
              </a:rPr>
              <a:t>lunare. A</a:t>
            </a:r>
            <a:r>
              <a:rPr lang="it-IT" sz="1200" b="1" dirty="0" smtClean="0">
                <a:effectLst/>
                <a:latin typeface="Adobe Garamond Pro" pitchFamily="18" charset="0"/>
                <a:ea typeface="Adobe Fangsong Std R" pitchFamily="18" charset="-128"/>
                <a:cs typeface="Times New Roman"/>
              </a:rPr>
              <a:t>ppare </a:t>
            </a:r>
            <a:r>
              <a:rPr lang="it-IT" sz="1200" b="1" dirty="0">
                <a:solidFill>
                  <a:prstClr val="white"/>
                </a:solidFill>
                <a:latin typeface="Adobe Garamond Pro" pitchFamily="18" charset="0"/>
                <a:ea typeface="Adobe Fangsong Std R" pitchFamily="18" charset="-128"/>
                <a:cs typeface="Times New Roman"/>
              </a:rPr>
              <a:t>nelle notti di plenilunio </a:t>
            </a:r>
            <a:r>
              <a:rPr lang="it-IT" sz="1200" b="1" dirty="0" smtClean="0">
                <a:effectLst/>
                <a:latin typeface="Adobe Garamond Pro" pitchFamily="18" charset="0"/>
                <a:ea typeface="Adobe Fangsong Std R" pitchFamily="18" charset="-128"/>
                <a:cs typeface="Times New Roman"/>
              </a:rPr>
              <a:t>nella parte opposta del cielo rispetto alla luna quando piccole gocce d'acqua presenti nell’ atmosfera rifrangono la luce del satellite. E’ così debole da apparire bianco all’occhio umano, ma le fotocamere  sono in grado di catturare in modo chiaro le bande di luce</a:t>
            </a:r>
            <a:r>
              <a:rPr lang="it-IT" sz="1200" b="1" dirty="0">
                <a:solidFill>
                  <a:prstClr val="black"/>
                </a:solidFill>
                <a:latin typeface="Adobe Garamond Pro" pitchFamily="18" charset="0"/>
                <a:ea typeface="Adobe Fangsong Std R" pitchFamily="18" charset="-128"/>
                <a:cs typeface="Times New Roman"/>
              </a:rPr>
              <a:t> </a:t>
            </a:r>
            <a:r>
              <a:rPr lang="it-IT" sz="1200" b="1" dirty="0" smtClean="0">
                <a:latin typeface="Adobe Garamond Pro" pitchFamily="18" charset="0"/>
                <a:ea typeface="Adobe Fangsong Std R" pitchFamily="18" charset="-128"/>
                <a:cs typeface="Times New Roman"/>
              </a:rPr>
              <a:t>multicolore</a:t>
            </a:r>
            <a:r>
              <a:rPr lang="it-IT" sz="1200" b="1" dirty="0" smtClean="0">
                <a:effectLst/>
                <a:latin typeface="Adobe Garamond Pro" pitchFamily="18" charset="0"/>
                <a:ea typeface="Adobe Fangsong Std R" pitchFamily="18" charset="-128"/>
                <a:cs typeface="Times New Roman"/>
              </a:rPr>
              <a:t>. Già nel </a:t>
            </a:r>
            <a:r>
              <a:rPr lang="it-IT" sz="1200" b="1" dirty="0" smtClean="0">
                <a:solidFill>
                  <a:prstClr val="white"/>
                </a:solidFill>
                <a:latin typeface="Adobe Garamond Pro" pitchFamily="18" charset="0"/>
                <a:ea typeface="Adobe Fangsong Std R" pitchFamily="18" charset="-128"/>
                <a:cs typeface="Times New Roman"/>
              </a:rPr>
              <a:t> </a:t>
            </a:r>
            <a:r>
              <a:rPr lang="it-IT" sz="1200" b="1" dirty="0">
                <a:solidFill>
                  <a:prstClr val="white"/>
                </a:solidFill>
                <a:latin typeface="Adobe Garamond Pro" pitchFamily="18" charset="0"/>
                <a:ea typeface="Adobe Fangsong Std R" pitchFamily="18" charset="-128"/>
                <a:cs typeface="Times New Roman"/>
              </a:rPr>
              <a:t>350 </a:t>
            </a:r>
            <a:r>
              <a:rPr lang="it-IT" sz="1200" b="1" dirty="0" smtClean="0">
                <a:solidFill>
                  <a:prstClr val="white"/>
                </a:solidFill>
                <a:latin typeface="Adobe Garamond Pro" pitchFamily="18" charset="0"/>
                <a:ea typeface="Adobe Fangsong Std R" pitchFamily="18" charset="-128"/>
                <a:cs typeface="Times New Roman"/>
              </a:rPr>
              <a:t>a.C. </a:t>
            </a:r>
            <a:r>
              <a:rPr lang="it-IT" sz="1200" b="1" dirty="0" smtClean="0">
                <a:effectLst/>
                <a:latin typeface="Adobe Garamond Pro" pitchFamily="18" charset="0"/>
                <a:ea typeface="Adobe Fangsong Std R" pitchFamily="18" charset="-128"/>
                <a:cs typeface="Times New Roman"/>
              </a:rPr>
              <a:t>Aristotele  lo descrisse nel trattato </a:t>
            </a:r>
            <a:r>
              <a:rPr lang="it-IT" sz="1200" b="1" kern="1800" dirty="0" smtClean="0">
                <a:effectLst/>
                <a:latin typeface="Adobe Garamond Pro" pitchFamily="18" charset="0"/>
                <a:ea typeface="Adobe Fangsong Std R" pitchFamily="18" charset="-128"/>
                <a:cs typeface="Times New Roman"/>
              </a:rPr>
              <a:t>Meteorologia</a:t>
            </a:r>
            <a:r>
              <a:rPr lang="it-IT" sz="1200" b="1" dirty="0" smtClean="0">
                <a:effectLst/>
                <a:latin typeface="Adobe Garamond Pro" pitchFamily="18" charset="0"/>
                <a:ea typeface="Adobe Fangsong Std R" pitchFamily="18" charset="-128"/>
                <a:cs typeface="Times New Roman"/>
              </a:rPr>
              <a:t> .</a:t>
            </a:r>
            <a:r>
              <a:rPr lang="it-IT" sz="1200" dirty="0" smtClean="0">
                <a:effectLst/>
                <a:latin typeface="Adobe Garamond Pro" pitchFamily="18" charset="0"/>
                <a:ea typeface="Times New Roman"/>
                <a:cs typeface="Times New Roman"/>
              </a:rPr>
              <a:t> </a:t>
            </a:r>
            <a:endParaRPr lang="it-IT" sz="1200" dirty="0">
              <a:latin typeface="Adobe Garamond Pro" pitchFamily="18" charset="0"/>
              <a:ea typeface="Calibri"/>
              <a:cs typeface="Times New Roman"/>
            </a:endParaRPr>
          </a:p>
        </p:txBody>
      </p:sp>
      <p:pic>
        <p:nvPicPr>
          <p:cNvPr id="1026" name="Picture 2" descr="http://absurdityisnothing.net/wp-content/uploads/HLIC/8e5190b0d1dfa6baf13e351654cc9d4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4" y="3212259"/>
            <a:ext cx="6860263" cy="364574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36" y="955498"/>
            <a:ext cx="298920" cy="203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descr="http://2.bp.blogspot.com/-bvBdkqu8gA8/Th8vLlqNt4I/AAAAAAAAABQ/GTGuGtXu9Bs/s1600/marzo+pazzerello-thum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858" y="-31010"/>
            <a:ext cx="1084200" cy="986508"/>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24858" y="15967"/>
            <a:ext cx="1152128" cy="307777"/>
          </a:xfrm>
          <a:prstGeom prst="rect">
            <a:avLst/>
          </a:prstGeom>
          <a:noFill/>
        </p:spPr>
        <p:txBody>
          <a:bodyPr wrap="square" rtlCol="0">
            <a:spAutoFit/>
          </a:bodyPr>
          <a:lstStyle/>
          <a:p>
            <a:r>
              <a:rPr lang="it-IT" sz="1400" b="1" dirty="0" smtClean="0">
                <a:latin typeface="Adobe Gothic Std B" pitchFamily="34" charset="-128"/>
                <a:ea typeface="Adobe Gothic Std B" pitchFamily="34" charset="-128"/>
              </a:rPr>
              <a:t>Marzo</a:t>
            </a:r>
            <a:endParaRPr lang="it-IT" sz="1400" b="1" dirty="0">
              <a:latin typeface="Adobe Gothic Std B" pitchFamily="34" charset="-128"/>
              <a:ea typeface="Adobe Gothic Std B" pitchFamily="34" charset="-128"/>
            </a:endParaRPr>
          </a:p>
        </p:txBody>
      </p:sp>
      <p:pic>
        <p:nvPicPr>
          <p:cNvPr id="1036" name="Picture 12" descr="http://immagini.4ever.eu/data/download/astratti/strisce%20di%20arcobaleno%2017316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9342" y="-31009"/>
            <a:ext cx="8084658" cy="986507"/>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24858" y="1925764"/>
            <a:ext cx="9168858" cy="830997"/>
          </a:xfrm>
          <a:prstGeom prst="rect">
            <a:avLst/>
          </a:prstGeom>
          <a:solidFill>
            <a:srgbClr val="FF3300"/>
          </a:solidFill>
          <a:ln>
            <a:solidFill>
              <a:srgbClr val="FFFF00"/>
            </a:solidFill>
          </a:ln>
        </p:spPr>
        <p:txBody>
          <a:bodyPr wrap="square" rtlCol="0">
            <a:spAutoFit/>
          </a:bodyPr>
          <a:lstStyle/>
          <a:p>
            <a:pPr algn="just"/>
            <a:r>
              <a:rPr lang="it-IT" sz="1200" b="1" dirty="0" smtClean="0">
                <a:latin typeface="Adobe Garamond Pro" pitchFamily="18" charset="0"/>
              </a:rPr>
              <a:t>       L'</a:t>
            </a:r>
            <a:r>
              <a:rPr lang="it-IT" sz="1200" b="1" dirty="0" err="1" smtClean="0">
                <a:latin typeface="Adobe Garamond Pro" pitchFamily="18" charset="0"/>
              </a:rPr>
              <a:t>arc</a:t>
            </a:r>
            <a:r>
              <a:rPr lang="it-IT" sz="1200" b="1" dirty="0" smtClean="0">
                <a:latin typeface="Adobe Garamond Pro" pitchFamily="18" charset="0"/>
              </a:rPr>
              <a:t>-en-ciel </a:t>
            </a:r>
            <a:r>
              <a:rPr lang="it-IT" sz="1200" b="1" dirty="0" err="1">
                <a:latin typeface="Adobe Garamond Pro" pitchFamily="18" charset="0"/>
              </a:rPr>
              <a:t>lunaire</a:t>
            </a:r>
            <a:r>
              <a:rPr lang="it-IT" sz="1200" b="1" dirty="0">
                <a:latin typeface="Adobe Garamond Pro" pitchFamily="18" charset="0"/>
              </a:rPr>
              <a:t> est un </a:t>
            </a:r>
            <a:r>
              <a:rPr lang="it-IT" sz="1200" b="1" dirty="0" err="1">
                <a:latin typeface="Adobe Garamond Pro" pitchFamily="18" charset="0"/>
              </a:rPr>
              <a:t>phénomène</a:t>
            </a:r>
            <a:r>
              <a:rPr lang="it-IT" sz="1200" b="1" dirty="0">
                <a:latin typeface="Adobe Garamond Pro" pitchFamily="18" charset="0"/>
              </a:rPr>
              <a:t> </a:t>
            </a:r>
            <a:r>
              <a:rPr lang="it-IT" sz="1200" b="1" dirty="0" err="1">
                <a:latin typeface="Adobe Garamond Pro" pitchFamily="18" charset="0"/>
              </a:rPr>
              <a:t>très</a:t>
            </a:r>
            <a:r>
              <a:rPr lang="it-IT" sz="1200" b="1" dirty="0">
                <a:latin typeface="Adobe Garamond Pro" pitchFamily="18" charset="0"/>
              </a:rPr>
              <a:t> rare, </a:t>
            </a:r>
            <a:r>
              <a:rPr lang="it-IT" sz="1200" b="1" dirty="0" err="1">
                <a:latin typeface="Adobe Garamond Pro" pitchFamily="18" charset="0"/>
              </a:rPr>
              <a:t>créé</a:t>
            </a:r>
            <a:r>
              <a:rPr lang="it-IT" sz="1200" b="1" dirty="0">
                <a:latin typeface="Adobe Garamond Pro" pitchFamily="18" charset="0"/>
              </a:rPr>
              <a:t> par la </a:t>
            </a:r>
            <a:r>
              <a:rPr lang="it-IT" sz="1200" b="1" dirty="0" err="1">
                <a:latin typeface="Adobe Garamond Pro" pitchFamily="18" charset="0"/>
              </a:rPr>
              <a:t>lumière</a:t>
            </a:r>
            <a:r>
              <a:rPr lang="it-IT" sz="1200" b="1" dirty="0">
                <a:latin typeface="Adobe Garamond Pro" pitchFamily="18" charset="0"/>
              </a:rPr>
              <a:t> </a:t>
            </a:r>
            <a:r>
              <a:rPr lang="it-IT" sz="1200" b="1" dirty="0" err="1">
                <a:latin typeface="Adobe Garamond Pro" pitchFamily="18" charset="0"/>
              </a:rPr>
              <a:t>réfléchie</a:t>
            </a:r>
            <a:r>
              <a:rPr lang="it-IT" sz="1200" b="1" dirty="0">
                <a:latin typeface="Adobe Garamond Pro" pitchFamily="18" charset="0"/>
              </a:rPr>
              <a:t> par la </a:t>
            </a:r>
            <a:r>
              <a:rPr lang="it-IT" sz="1200" b="1" dirty="0" err="1">
                <a:latin typeface="Adobe Garamond Pro" pitchFamily="18" charset="0"/>
              </a:rPr>
              <a:t>surface</a:t>
            </a:r>
            <a:r>
              <a:rPr lang="it-IT" sz="1200" b="1" dirty="0">
                <a:latin typeface="Adobe Garamond Pro" pitchFamily="18" charset="0"/>
              </a:rPr>
              <a:t> </a:t>
            </a:r>
            <a:r>
              <a:rPr lang="it-IT" sz="1200" b="1" dirty="0" err="1">
                <a:latin typeface="Adobe Garamond Pro" pitchFamily="18" charset="0"/>
              </a:rPr>
              <a:t>lunaire</a:t>
            </a:r>
            <a:r>
              <a:rPr lang="it-IT" sz="1200" b="1" dirty="0">
                <a:latin typeface="Adobe Garamond Pro" pitchFamily="18" charset="0"/>
              </a:rPr>
              <a:t>. Il </a:t>
            </a:r>
            <a:r>
              <a:rPr lang="it-IT" sz="1200" b="1" dirty="0" err="1">
                <a:latin typeface="Adobe Garamond Pro" pitchFamily="18" charset="0"/>
              </a:rPr>
              <a:t>paraît</a:t>
            </a:r>
            <a:r>
              <a:rPr lang="it-IT" sz="1200" b="1" dirty="0">
                <a:latin typeface="Adobe Garamond Pro" pitchFamily="18" charset="0"/>
              </a:rPr>
              <a:t> </a:t>
            </a:r>
            <a:r>
              <a:rPr lang="it-IT" sz="1200" b="1" dirty="0" err="1">
                <a:latin typeface="Adobe Garamond Pro" pitchFamily="18" charset="0"/>
              </a:rPr>
              <a:t>dans</a:t>
            </a:r>
            <a:r>
              <a:rPr lang="it-IT" sz="1200" b="1" dirty="0">
                <a:latin typeface="Adobe Garamond Pro" pitchFamily="18" charset="0"/>
              </a:rPr>
              <a:t> </a:t>
            </a:r>
            <a:r>
              <a:rPr lang="it-IT" sz="1200" b="1" dirty="0" err="1">
                <a:latin typeface="Adobe Garamond Pro" pitchFamily="18" charset="0"/>
              </a:rPr>
              <a:t>les</a:t>
            </a:r>
            <a:r>
              <a:rPr lang="it-IT" sz="1200" b="1" dirty="0">
                <a:latin typeface="Adobe Garamond Pro" pitchFamily="18" charset="0"/>
              </a:rPr>
              <a:t> </a:t>
            </a:r>
            <a:r>
              <a:rPr lang="it-IT" sz="1200" b="1" dirty="0" err="1">
                <a:latin typeface="Adobe Garamond Pro" pitchFamily="18" charset="0"/>
              </a:rPr>
              <a:t>nuits</a:t>
            </a:r>
            <a:r>
              <a:rPr lang="it-IT" sz="1200" b="1" dirty="0">
                <a:latin typeface="Adobe Garamond Pro" pitchFamily="18" charset="0"/>
              </a:rPr>
              <a:t> de </a:t>
            </a:r>
            <a:r>
              <a:rPr lang="it-IT" sz="1200" b="1" dirty="0" err="1">
                <a:latin typeface="Adobe Garamond Pro" pitchFamily="18" charset="0"/>
              </a:rPr>
              <a:t>pleine</a:t>
            </a:r>
            <a:r>
              <a:rPr lang="it-IT" sz="1200" b="1" dirty="0">
                <a:latin typeface="Adobe Garamond Pro" pitchFamily="18" charset="0"/>
              </a:rPr>
              <a:t> lune </a:t>
            </a:r>
            <a:r>
              <a:rPr lang="it-IT" sz="1200" b="1" dirty="0" err="1">
                <a:latin typeface="Adobe Garamond Pro" pitchFamily="18" charset="0"/>
              </a:rPr>
              <a:t>dans</a:t>
            </a:r>
            <a:r>
              <a:rPr lang="it-IT" sz="1200" b="1" dirty="0">
                <a:latin typeface="Adobe Garamond Pro" pitchFamily="18" charset="0"/>
              </a:rPr>
              <a:t> la </a:t>
            </a:r>
            <a:r>
              <a:rPr lang="it-IT" sz="1200" b="1" dirty="0" err="1">
                <a:latin typeface="Adobe Garamond Pro" pitchFamily="18" charset="0"/>
              </a:rPr>
              <a:t>partie</a:t>
            </a:r>
            <a:r>
              <a:rPr lang="it-IT" sz="1200" b="1" dirty="0">
                <a:latin typeface="Adobe Garamond Pro" pitchFamily="18" charset="0"/>
              </a:rPr>
              <a:t> </a:t>
            </a:r>
            <a:r>
              <a:rPr lang="it-IT" sz="1200" b="1" dirty="0" err="1">
                <a:latin typeface="Adobe Garamond Pro" pitchFamily="18" charset="0"/>
              </a:rPr>
              <a:t>opposée</a:t>
            </a:r>
            <a:r>
              <a:rPr lang="it-IT" sz="1200" b="1" dirty="0">
                <a:latin typeface="Adobe Garamond Pro" pitchFamily="18" charset="0"/>
              </a:rPr>
              <a:t> </a:t>
            </a:r>
            <a:r>
              <a:rPr lang="it-IT" sz="1200" b="1" dirty="0" err="1">
                <a:latin typeface="Adobe Garamond Pro" pitchFamily="18" charset="0"/>
              </a:rPr>
              <a:t>du</a:t>
            </a:r>
            <a:r>
              <a:rPr lang="it-IT" sz="1200" b="1" dirty="0">
                <a:latin typeface="Adobe Garamond Pro" pitchFamily="18" charset="0"/>
              </a:rPr>
              <a:t> ciel par </a:t>
            </a:r>
            <a:r>
              <a:rPr lang="it-IT" sz="1200" b="1" dirty="0" err="1">
                <a:latin typeface="Adobe Garamond Pro" pitchFamily="18" charset="0"/>
              </a:rPr>
              <a:t>rapport</a:t>
            </a:r>
            <a:r>
              <a:rPr lang="it-IT" sz="1200" b="1" dirty="0">
                <a:latin typeface="Adobe Garamond Pro" pitchFamily="18" charset="0"/>
              </a:rPr>
              <a:t> à la </a:t>
            </a:r>
            <a:r>
              <a:rPr lang="it-IT" sz="1200" b="1" dirty="0" err="1">
                <a:latin typeface="Adobe Garamond Pro" pitchFamily="18" charset="0"/>
              </a:rPr>
              <a:t>lumière</a:t>
            </a:r>
            <a:r>
              <a:rPr lang="it-IT" sz="1200" b="1" dirty="0">
                <a:latin typeface="Adobe Garamond Pro" pitchFamily="18" charset="0"/>
              </a:rPr>
              <a:t>, </a:t>
            </a:r>
            <a:r>
              <a:rPr lang="it-IT" sz="1200" b="1" dirty="0" err="1">
                <a:latin typeface="Adobe Garamond Pro" pitchFamily="18" charset="0"/>
              </a:rPr>
              <a:t>quand</a:t>
            </a:r>
            <a:r>
              <a:rPr lang="it-IT" sz="1200" b="1" dirty="0">
                <a:latin typeface="Adobe Garamond Pro" pitchFamily="18" charset="0"/>
              </a:rPr>
              <a:t> de </a:t>
            </a:r>
            <a:r>
              <a:rPr lang="it-IT" sz="1200" b="1" dirty="0" err="1">
                <a:latin typeface="Adobe Garamond Pro" pitchFamily="18" charset="0"/>
              </a:rPr>
              <a:t>petites</a:t>
            </a:r>
            <a:r>
              <a:rPr lang="it-IT" sz="1200" b="1" dirty="0">
                <a:latin typeface="Adobe Garamond Pro" pitchFamily="18" charset="0"/>
              </a:rPr>
              <a:t> </a:t>
            </a:r>
            <a:r>
              <a:rPr lang="it-IT" sz="1200" b="1" dirty="0" err="1">
                <a:latin typeface="Adobe Garamond Pro" pitchFamily="18" charset="0"/>
              </a:rPr>
              <a:t>gouttes</a:t>
            </a:r>
            <a:r>
              <a:rPr lang="it-IT" sz="1200" b="1" dirty="0">
                <a:latin typeface="Adobe Garamond Pro" pitchFamily="18" charset="0"/>
              </a:rPr>
              <a:t> d'eau </a:t>
            </a:r>
            <a:r>
              <a:rPr lang="it-IT" sz="1200" b="1" dirty="0" err="1">
                <a:latin typeface="Adobe Garamond Pro" pitchFamily="18" charset="0"/>
              </a:rPr>
              <a:t>présentes</a:t>
            </a:r>
            <a:r>
              <a:rPr lang="it-IT" sz="1200" b="1" dirty="0">
                <a:latin typeface="Adobe Garamond Pro" pitchFamily="18" charset="0"/>
              </a:rPr>
              <a:t> </a:t>
            </a:r>
            <a:r>
              <a:rPr lang="it-IT" sz="1200" b="1" dirty="0" err="1">
                <a:latin typeface="Adobe Garamond Pro" pitchFamily="18" charset="0"/>
              </a:rPr>
              <a:t>dans</a:t>
            </a:r>
            <a:r>
              <a:rPr lang="it-IT" sz="1200" b="1" dirty="0">
                <a:latin typeface="Adobe Garamond Pro" pitchFamily="18" charset="0"/>
              </a:rPr>
              <a:t> l'</a:t>
            </a:r>
            <a:r>
              <a:rPr lang="it-IT" sz="1200" b="1" dirty="0" err="1">
                <a:latin typeface="Adobe Garamond Pro" pitchFamily="18" charset="0"/>
              </a:rPr>
              <a:t>atmosphère</a:t>
            </a:r>
            <a:r>
              <a:rPr lang="it-IT" sz="1200" b="1" dirty="0">
                <a:latin typeface="Adobe Garamond Pro" pitchFamily="18" charset="0"/>
              </a:rPr>
              <a:t> </a:t>
            </a:r>
            <a:r>
              <a:rPr lang="it-IT" sz="1200" b="1" dirty="0" err="1">
                <a:latin typeface="Adobe Garamond Pro" pitchFamily="18" charset="0"/>
              </a:rPr>
              <a:t>reflètent</a:t>
            </a:r>
            <a:r>
              <a:rPr lang="it-IT" sz="1200" b="1" dirty="0">
                <a:latin typeface="Adobe Garamond Pro" pitchFamily="18" charset="0"/>
              </a:rPr>
              <a:t> la </a:t>
            </a:r>
            <a:r>
              <a:rPr lang="it-IT" sz="1200" b="1" dirty="0" err="1">
                <a:latin typeface="Adobe Garamond Pro" pitchFamily="18" charset="0"/>
              </a:rPr>
              <a:t>lumière</a:t>
            </a:r>
            <a:r>
              <a:rPr lang="it-IT" sz="1200" b="1" dirty="0">
                <a:latin typeface="Adobe Garamond Pro" pitchFamily="18" charset="0"/>
              </a:rPr>
              <a:t> </a:t>
            </a:r>
            <a:r>
              <a:rPr lang="it-IT" sz="1200" b="1" dirty="0" err="1">
                <a:latin typeface="Adobe Garamond Pro" pitchFamily="18" charset="0"/>
              </a:rPr>
              <a:t>du</a:t>
            </a:r>
            <a:r>
              <a:rPr lang="it-IT" sz="1200" b="1" dirty="0">
                <a:latin typeface="Adobe Garamond Pro" pitchFamily="18" charset="0"/>
              </a:rPr>
              <a:t> satellite. Il est si </a:t>
            </a:r>
            <a:r>
              <a:rPr lang="it-IT" sz="1200" b="1" dirty="0" err="1">
                <a:latin typeface="Adobe Garamond Pro" pitchFamily="18" charset="0"/>
              </a:rPr>
              <a:t>faible</a:t>
            </a:r>
            <a:r>
              <a:rPr lang="it-IT" sz="1200" b="1" dirty="0">
                <a:latin typeface="Adobe Garamond Pro" pitchFamily="18" charset="0"/>
              </a:rPr>
              <a:t> </a:t>
            </a:r>
            <a:r>
              <a:rPr lang="it-IT" sz="1200" b="1" dirty="0" err="1">
                <a:latin typeface="Adobe Garamond Pro" pitchFamily="18" charset="0"/>
              </a:rPr>
              <a:t>qu'il</a:t>
            </a:r>
            <a:r>
              <a:rPr lang="it-IT" sz="1200" b="1" dirty="0">
                <a:latin typeface="Adobe Garamond Pro" pitchFamily="18" charset="0"/>
              </a:rPr>
              <a:t> </a:t>
            </a:r>
            <a:r>
              <a:rPr lang="it-IT" sz="1200" b="1" dirty="0" err="1">
                <a:latin typeface="Adobe Garamond Pro" pitchFamily="18" charset="0"/>
              </a:rPr>
              <a:t>semble</a:t>
            </a:r>
            <a:r>
              <a:rPr lang="it-IT" sz="1200" b="1" dirty="0">
                <a:latin typeface="Adobe Garamond Pro" pitchFamily="18" charset="0"/>
              </a:rPr>
              <a:t> </a:t>
            </a:r>
            <a:r>
              <a:rPr lang="it-IT" sz="1200" b="1" dirty="0" err="1">
                <a:latin typeface="Adobe Garamond Pro" pitchFamily="18" charset="0"/>
              </a:rPr>
              <a:t>être</a:t>
            </a:r>
            <a:r>
              <a:rPr lang="it-IT" sz="1200" b="1" dirty="0">
                <a:latin typeface="Adobe Garamond Pro" pitchFamily="18" charset="0"/>
              </a:rPr>
              <a:t> </a:t>
            </a:r>
            <a:r>
              <a:rPr lang="it-IT" sz="1200" b="1" dirty="0" err="1">
                <a:latin typeface="Adobe Garamond Pro" pitchFamily="18" charset="0"/>
              </a:rPr>
              <a:t>blanc</a:t>
            </a:r>
            <a:r>
              <a:rPr lang="it-IT" sz="1200" b="1" dirty="0">
                <a:latin typeface="Adobe Garamond Pro" pitchFamily="18" charset="0"/>
              </a:rPr>
              <a:t> à l'</a:t>
            </a:r>
            <a:r>
              <a:rPr lang="it-IT" sz="1200" b="1" dirty="0" err="1">
                <a:latin typeface="Adobe Garamond Pro" pitchFamily="18" charset="0"/>
              </a:rPr>
              <a:t>œil</a:t>
            </a:r>
            <a:r>
              <a:rPr lang="it-IT" sz="1200" b="1" dirty="0">
                <a:latin typeface="Adobe Garamond Pro" pitchFamily="18" charset="0"/>
              </a:rPr>
              <a:t> </a:t>
            </a:r>
            <a:r>
              <a:rPr lang="it-IT" sz="1200" b="1" dirty="0" err="1">
                <a:latin typeface="Adobe Garamond Pro" pitchFamily="18" charset="0"/>
              </a:rPr>
              <a:t>humain</a:t>
            </a:r>
            <a:r>
              <a:rPr lang="it-IT" sz="1200" b="1" dirty="0">
                <a:latin typeface="Adobe Garamond Pro" pitchFamily="18" charset="0"/>
              </a:rPr>
              <a:t>, mais un </a:t>
            </a:r>
            <a:r>
              <a:rPr lang="it-IT" sz="1200" b="1" dirty="0" err="1">
                <a:latin typeface="Adobe Garamond Pro" pitchFamily="18" charset="0"/>
              </a:rPr>
              <a:t>appareil</a:t>
            </a:r>
            <a:r>
              <a:rPr lang="it-IT" sz="1200" b="1" dirty="0">
                <a:latin typeface="Adobe Garamond Pro" pitchFamily="18" charset="0"/>
              </a:rPr>
              <a:t> photo est </a:t>
            </a:r>
            <a:r>
              <a:rPr lang="it-IT" sz="1200" b="1" dirty="0" err="1">
                <a:latin typeface="Adobe Garamond Pro" pitchFamily="18" charset="0"/>
              </a:rPr>
              <a:t>capable</a:t>
            </a:r>
            <a:r>
              <a:rPr lang="it-IT" sz="1200" b="1" dirty="0">
                <a:latin typeface="Adobe Garamond Pro" pitchFamily="18" charset="0"/>
              </a:rPr>
              <a:t> de </a:t>
            </a:r>
            <a:r>
              <a:rPr lang="it-IT" sz="1200" b="1" dirty="0" err="1">
                <a:latin typeface="Adobe Garamond Pro" pitchFamily="18" charset="0"/>
              </a:rPr>
              <a:t>saisir</a:t>
            </a:r>
            <a:r>
              <a:rPr lang="it-IT" sz="1200" b="1" dirty="0">
                <a:latin typeface="Adobe Garamond Pro" pitchFamily="18" charset="0"/>
              </a:rPr>
              <a:t> d'une façon </a:t>
            </a:r>
            <a:r>
              <a:rPr lang="it-IT" sz="1200" b="1" dirty="0" err="1">
                <a:latin typeface="Adobe Garamond Pro" pitchFamily="18" charset="0"/>
              </a:rPr>
              <a:t>claire</a:t>
            </a:r>
            <a:r>
              <a:rPr lang="it-IT" sz="1200" b="1" dirty="0">
                <a:latin typeface="Adobe Garamond Pro" pitchFamily="18" charset="0"/>
              </a:rPr>
              <a:t> </a:t>
            </a:r>
            <a:r>
              <a:rPr lang="it-IT" sz="1200" b="1" dirty="0" err="1">
                <a:latin typeface="Adobe Garamond Pro" pitchFamily="18" charset="0"/>
              </a:rPr>
              <a:t>les</a:t>
            </a:r>
            <a:r>
              <a:rPr lang="it-IT" sz="1200" b="1" dirty="0">
                <a:latin typeface="Adobe Garamond Pro" pitchFamily="18" charset="0"/>
              </a:rPr>
              <a:t> </a:t>
            </a:r>
            <a:r>
              <a:rPr lang="it-IT" sz="1200" b="1" dirty="0" err="1">
                <a:latin typeface="Adobe Garamond Pro" pitchFamily="18" charset="0"/>
              </a:rPr>
              <a:t>bandes</a:t>
            </a:r>
            <a:r>
              <a:rPr lang="it-IT" sz="1200" b="1" dirty="0">
                <a:latin typeface="Adobe Garamond Pro" pitchFamily="18" charset="0"/>
              </a:rPr>
              <a:t> de </a:t>
            </a:r>
            <a:r>
              <a:rPr lang="it-IT" sz="1200" b="1" dirty="0" err="1">
                <a:latin typeface="Adobe Garamond Pro" pitchFamily="18" charset="0"/>
              </a:rPr>
              <a:t>lumière</a:t>
            </a:r>
            <a:r>
              <a:rPr lang="it-IT" sz="1200" b="1" dirty="0">
                <a:latin typeface="Adobe Garamond Pro" pitchFamily="18" charset="0"/>
              </a:rPr>
              <a:t> multicolore. </a:t>
            </a:r>
            <a:r>
              <a:rPr lang="it-IT" sz="1200" b="1" dirty="0" err="1">
                <a:latin typeface="Adobe Garamond Pro" pitchFamily="18" charset="0"/>
              </a:rPr>
              <a:t>Déjà</a:t>
            </a:r>
            <a:r>
              <a:rPr lang="it-IT" sz="1200" b="1" dirty="0">
                <a:latin typeface="Adobe Garamond Pro" pitchFamily="18" charset="0"/>
              </a:rPr>
              <a:t> en 350 </a:t>
            </a:r>
            <a:r>
              <a:rPr lang="it-IT" sz="1200" b="1" dirty="0" err="1">
                <a:latin typeface="Adobe Garamond Pro" pitchFamily="18" charset="0"/>
              </a:rPr>
              <a:t>av</a:t>
            </a:r>
            <a:r>
              <a:rPr lang="it-IT" sz="1200" b="1" dirty="0">
                <a:latin typeface="Adobe Garamond Pro" pitchFamily="18" charset="0"/>
              </a:rPr>
              <a:t>. J.-C. </a:t>
            </a:r>
            <a:r>
              <a:rPr lang="it-IT" sz="1200" b="1" dirty="0" err="1">
                <a:latin typeface="Adobe Garamond Pro" pitchFamily="18" charset="0"/>
              </a:rPr>
              <a:t>Aristote</a:t>
            </a:r>
            <a:r>
              <a:rPr lang="it-IT" sz="1200" b="1" dirty="0">
                <a:latin typeface="Adobe Garamond Pro" pitchFamily="18" charset="0"/>
              </a:rPr>
              <a:t> le </a:t>
            </a:r>
            <a:r>
              <a:rPr lang="it-IT" sz="1200" b="1" dirty="0" err="1">
                <a:latin typeface="Adobe Garamond Pro" pitchFamily="18" charset="0"/>
              </a:rPr>
              <a:t>décrivit</a:t>
            </a:r>
            <a:r>
              <a:rPr lang="it-IT" sz="1200" b="1" dirty="0">
                <a:latin typeface="Adobe Garamond Pro" pitchFamily="18" charset="0"/>
              </a:rPr>
              <a:t> </a:t>
            </a:r>
            <a:r>
              <a:rPr lang="it-IT" sz="1200" b="1" dirty="0" err="1">
                <a:latin typeface="Adobe Garamond Pro" pitchFamily="18" charset="0"/>
              </a:rPr>
              <a:t>dans</a:t>
            </a:r>
            <a:r>
              <a:rPr lang="it-IT" sz="1200" b="1" dirty="0">
                <a:latin typeface="Adobe Garamond Pro" pitchFamily="18" charset="0"/>
              </a:rPr>
              <a:t> le </a:t>
            </a:r>
            <a:r>
              <a:rPr lang="it-IT" sz="1200" b="1" dirty="0" err="1">
                <a:latin typeface="Adobe Garamond Pro" pitchFamily="18" charset="0"/>
              </a:rPr>
              <a:t>traité</a:t>
            </a:r>
            <a:r>
              <a:rPr lang="it-IT" sz="1200" b="1" dirty="0">
                <a:latin typeface="Adobe Garamond Pro" pitchFamily="18" charset="0"/>
              </a:rPr>
              <a:t> </a:t>
            </a:r>
            <a:r>
              <a:rPr lang="it-IT" sz="1200" b="1" dirty="0" err="1">
                <a:latin typeface="Adobe Garamond Pro" pitchFamily="18" charset="0"/>
              </a:rPr>
              <a:t>Météorologie</a:t>
            </a:r>
            <a:r>
              <a:rPr lang="it-IT" sz="1200" b="1" dirty="0">
                <a:latin typeface="Adobe Garamond Pro" pitchFamily="18" charset="0"/>
              </a:rPr>
              <a:t>.</a:t>
            </a:r>
          </a:p>
        </p:txBody>
      </p:sp>
      <p:pic>
        <p:nvPicPr>
          <p:cNvPr id="10"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20" y="1946484"/>
            <a:ext cx="288031" cy="194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685275" y="6195094"/>
            <a:ext cx="1439207" cy="584775"/>
          </a:xfrm>
          <a:prstGeom prst="rect">
            <a:avLst/>
          </a:prstGeom>
          <a:noFill/>
          <a:ln>
            <a:noFill/>
          </a:ln>
        </p:spPr>
        <p:txBody>
          <a:bodyPr wrap="square" rtlCol="0">
            <a:spAutoFit/>
          </a:bodyPr>
          <a:lstStyle/>
          <a:p>
            <a:r>
              <a:rPr lang="it-IT" sz="1600" b="1" dirty="0" smtClean="0">
                <a:solidFill>
                  <a:srgbClr val="FF3300"/>
                </a:solidFill>
              </a:rPr>
              <a:t>                        </a:t>
            </a:r>
            <a:r>
              <a:rPr lang="it-IT" sz="1600" b="1" dirty="0" smtClean="0"/>
              <a:t>R. M.</a:t>
            </a:r>
            <a:endParaRPr lang="it-IT" sz="1600" b="1" dirty="0"/>
          </a:p>
        </p:txBody>
      </p:sp>
      <p:sp>
        <p:nvSpPr>
          <p:cNvPr id="8" name="CasellaDiTesto 7"/>
          <p:cNvSpPr txBox="1"/>
          <p:nvPr/>
        </p:nvSpPr>
        <p:spPr>
          <a:xfrm>
            <a:off x="-24858" y="2777313"/>
            <a:ext cx="9168858" cy="830997"/>
          </a:xfrm>
          <a:prstGeom prst="rect">
            <a:avLst/>
          </a:prstGeom>
          <a:solidFill>
            <a:srgbClr val="00B050"/>
          </a:solidFill>
          <a:ln>
            <a:solidFill>
              <a:srgbClr val="FF0000"/>
            </a:solidFill>
          </a:ln>
        </p:spPr>
        <p:txBody>
          <a:bodyPr wrap="square" rtlCol="0">
            <a:spAutoFit/>
          </a:bodyPr>
          <a:lstStyle/>
          <a:p>
            <a:pPr algn="just"/>
            <a:r>
              <a:rPr lang="es-ES" sz="1200" b="1" dirty="0" smtClean="0">
                <a:latin typeface="Adobe Garamond Pro" pitchFamily="18" charset="0"/>
              </a:rPr>
              <a:t>        El </a:t>
            </a:r>
            <a:r>
              <a:rPr lang="es-ES" sz="1200" b="1" dirty="0">
                <a:latin typeface="Adobe Garamond Pro" pitchFamily="18" charset="0"/>
              </a:rPr>
              <a:t>arco iris lunar es un fenómeno muy raro creado por la luz reflejada de la superficie lunar. Aparece en las noches de la luna llena en el lado opuesto del cielo respecto a la luna cuando las pequeñas gotas de agua presentes en la atmósfera refractan la luz del satélite. Es tan débil que parece blanca al ojo humano, pero las cámaras son capaces de capturar una clara bandas de luz multicolor. Ya en el año 350 a.C. Aristóteles lo describió en el Tratado de Meteorología.</a:t>
            </a:r>
            <a:endParaRPr lang="it-IT" sz="1200" b="1" dirty="0">
              <a:latin typeface="Adobe Garamond Pro" pitchFamily="18" charset="0"/>
            </a:endParaRPr>
          </a:p>
        </p:txBody>
      </p:sp>
      <p:pic>
        <p:nvPicPr>
          <p:cNvPr id="14"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082" y="2803341"/>
            <a:ext cx="270985" cy="205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asellaDiTesto 10"/>
          <p:cNvSpPr txBox="1"/>
          <p:nvPr/>
        </p:nvSpPr>
        <p:spPr>
          <a:xfrm>
            <a:off x="-19031" y="3608310"/>
            <a:ext cx="2286775" cy="2646878"/>
          </a:xfrm>
          <a:prstGeom prst="rect">
            <a:avLst/>
          </a:prstGeom>
          <a:solidFill>
            <a:schemeClr val="accent4">
              <a:lumMod val="75000"/>
            </a:schemeClr>
          </a:solidFill>
          <a:ln>
            <a:solidFill>
              <a:srgbClr val="FFFF00"/>
            </a:solidFill>
          </a:ln>
        </p:spPr>
        <p:txBody>
          <a:bodyPr wrap="square" rtlCol="0">
            <a:spAutoFit/>
          </a:bodyPr>
          <a:lstStyle/>
          <a:p>
            <a:pPr algn="just"/>
            <a:r>
              <a:rPr lang="en-US" sz="1200" dirty="0" smtClean="0">
                <a:latin typeface="Adobe Caslon Pro" pitchFamily="18" charset="0"/>
              </a:rPr>
              <a:t>          </a:t>
            </a:r>
            <a:r>
              <a:rPr lang="en-US" sz="1100" b="1" dirty="0" smtClean="0">
                <a:latin typeface="Adobe Garamond Pro" pitchFamily="18" charset="0"/>
              </a:rPr>
              <a:t>The </a:t>
            </a:r>
            <a:r>
              <a:rPr lang="en-US" sz="1100" b="1" dirty="0" err="1">
                <a:latin typeface="Adobe Garamond Pro" pitchFamily="18" charset="0"/>
              </a:rPr>
              <a:t>moonbow</a:t>
            </a:r>
            <a:r>
              <a:rPr lang="en-US" sz="1100" b="1" dirty="0">
                <a:latin typeface="Adobe Garamond Pro" pitchFamily="18" charset="0"/>
              </a:rPr>
              <a:t>  is a rare phenomenon produced by reflected light  from the surface of the moon</a:t>
            </a:r>
            <a:r>
              <a:rPr lang="en-US" sz="1100" b="1" dirty="0" smtClean="0">
                <a:latin typeface="Adobe Garamond Pro" pitchFamily="18" charset="0"/>
              </a:rPr>
              <a:t>. </a:t>
            </a:r>
            <a:r>
              <a:rPr lang="it-IT" sz="1100" b="1" dirty="0" err="1" smtClean="0">
                <a:latin typeface="Adobe Garamond Pro" pitchFamily="18" charset="0"/>
              </a:rPr>
              <a:t>This</a:t>
            </a:r>
            <a:r>
              <a:rPr lang="it-IT" sz="1100" b="1" dirty="0" smtClean="0">
                <a:latin typeface="Adobe Garamond Pro" pitchFamily="18" charset="0"/>
              </a:rPr>
              <a:t> </a:t>
            </a:r>
            <a:r>
              <a:rPr lang="it-IT" sz="1100" b="1" dirty="0" err="1">
                <a:latin typeface="Adobe Garamond Pro" pitchFamily="18" charset="0"/>
              </a:rPr>
              <a:t>appears</a:t>
            </a:r>
            <a:r>
              <a:rPr lang="it-IT" sz="1100" b="1" dirty="0">
                <a:latin typeface="Adobe Garamond Pro" pitchFamily="18" charset="0"/>
              </a:rPr>
              <a:t> on full </a:t>
            </a:r>
            <a:r>
              <a:rPr lang="it-IT" sz="1100" b="1" dirty="0" err="1">
                <a:latin typeface="Adobe Garamond Pro" pitchFamily="18" charset="0"/>
              </a:rPr>
              <a:t>moon</a:t>
            </a:r>
            <a:r>
              <a:rPr lang="it-IT" sz="1100" b="1" dirty="0">
                <a:latin typeface="Adobe Garamond Pro" pitchFamily="18" charset="0"/>
              </a:rPr>
              <a:t> </a:t>
            </a:r>
            <a:r>
              <a:rPr lang="it-IT" sz="1100" b="1" dirty="0" err="1">
                <a:latin typeface="Adobe Garamond Pro" pitchFamily="18" charset="0"/>
              </a:rPr>
              <a:t>nights</a:t>
            </a:r>
            <a:r>
              <a:rPr lang="en-US" sz="1100" b="1" dirty="0">
                <a:latin typeface="Adobe Garamond Pro" pitchFamily="18" charset="0"/>
              </a:rPr>
              <a:t> in the opposite part of the sky from the moon  when, in the air,  raindrops  refract the moonlight. It is difficult for the human eye to discern </a:t>
            </a:r>
            <a:r>
              <a:rPr lang="en-US" sz="1100" b="1" dirty="0" err="1">
                <a:latin typeface="Adobe Garamond Pro" pitchFamily="18" charset="0"/>
              </a:rPr>
              <a:t>colours</a:t>
            </a:r>
            <a:r>
              <a:rPr lang="en-US" sz="1100" b="1" dirty="0">
                <a:latin typeface="Adobe Garamond Pro" pitchFamily="18" charset="0"/>
              </a:rPr>
              <a:t> in a </a:t>
            </a:r>
            <a:r>
              <a:rPr lang="en-US" sz="1100" b="1" dirty="0" err="1">
                <a:latin typeface="Adobe Garamond Pro" pitchFamily="18" charset="0"/>
              </a:rPr>
              <a:t>moonbow</a:t>
            </a:r>
            <a:r>
              <a:rPr lang="en-US" sz="1100" b="1" dirty="0">
                <a:latin typeface="Adobe Garamond Pro" pitchFamily="18" charset="0"/>
              </a:rPr>
              <a:t>, as a result, they often appear to be white. However camera can </a:t>
            </a:r>
            <a:r>
              <a:rPr lang="en-US" sz="1100" b="1" dirty="0" smtClean="0">
                <a:latin typeface="Adobe Garamond Pro" pitchFamily="18" charset="0"/>
              </a:rPr>
              <a:t>capture a </a:t>
            </a:r>
            <a:r>
              <a:rPr lang="en-US" sz="1100" b="1" dirty="0">
                <a:latin typeface="Adobe Garamond Pro" pitchFamily="18" charset="0"/>
              </a:rPr>
              <a:t>clear bands of multicolored light. </a:t>
            </a:r>
            <a:r>
              <a:rPr lang="it-IT" sz="1100" b="1" dirty="0" err="1">
                <a:latin typeface="Adobe Garamond Pro" pitchFamily="18" charset="0"/>
              </a:rPr>
              <a:t>As</a:t>
            </a:r>
            <a:r>
              <a:rPr lang="it-IT" sz="1100" b="1" dirty="0">
                <a:latin typeface="Adobe Garamond Pro" pitchFamily="18" charset="0"/>
              </a:rPr>
              <a:t> </a:t>
            </a:r>
            <a:r>
              <a:rPr lang="it-IT" sz="1100" b="1" dirty="0" err="1">
                <a:latin typeface="Adobe Garamond Pro" pitchFamily="18" charset="0"/>
              </a:rPr>
              <a:t>early</a:t>
            </a:r>
            <a:r>
              <a:rPr lang="it-IT" sz="1100" b="1" dirty="0">
                <a:latin typeface="Adobe Garamond Pro" pitchFamily="18" charset="0"/>
              </a:rPr>
              <a:t> </a:t>
            </a:r>
            <a:r>
              <a:rPr lang="it-IT" sz="1100" b="1" dirty="0" err="1">
                <a:latin typeface="Adobe Garamond Pro" pitchFamily="18" charset="0"/>
              </a:rPr>
              <a:t>as</a:t>
            </a:r>
            <a:r>
              <a:rPr lang="it-IT" sz="1100" b="1" dirty="0">
                <a:latin typeface="Adobe Garamond Pro" pitchFamily="18" charset="0"/>
              </a:rPr>
              <a:t> in 350 </a:t>
            </a:r>
            <a:r>
              <a:rPr lang="it-IT" sz="1100" b="1" dirty="0" smtClean="0">
                <a:latin typeface="Adobe Garamond Pro" pitchFamily="18" charset="0"/>
              </a:rPr>
              <a:t>B.C., </a:t>
            </a:r>
            <a:r>
              <a:rPr lang="it-IT" sz="1100" b="1" dirty="0" err="1">
                <a:latin typeface="Adobe Garamond Pro" pitchFamily="18" charset="0"/>
              </a:rPr>
              <a:t>Aristotle</a:t>
            </a:r>
            <a:r>
              <a:rPr lang="it-IT" sz="1100" b="1" dirty="0">
                <a:latin typeface="Adobe Garamond Pro" pitchFamily="18" charset="0"/>
              </a:rPr>
              <a:t> </a:t>
            </a:r>
            <a:r>
              <a:rPr lang="it-IT" sz="1100" b="1" dirty="0" err="1">
                <a:latin typeface="Adobe Garamond Pro" pitchFamily="18" charset="0"/>
              </a:rPr>
              <a:t>described</a:t>
            </a:r>
            <a:r>
              <a:rPr lang="it-IT" sz="1100" b="1" dirty="0">
                <a:latin typeface="Adobe Garamond Pro" pitchFamily="18" charset="0"/>
              </a:rPr>
              <a:t> </a:t>
            </a:r>
            <a:r>
              <a:rPr lang="it-IT" sz="1100" b="1" dirty="0" err="1">
                <a:latin typeface="Adobe Garamond Pro" pitchFamily="18" charset="0"/>
              </a:rPr>
              <a:t>it</a:t>
            </a:r>
            <a:r>
              <a:rPr lang="it-IT" sz="1100" b="1" dirty="0">
                <a:latin typeface="Adobe Garamond Pro" pitchFamily="18" charset="0"/>
              </a:rPr>
              <a:t> in </a:t>
            </a:r>
            <a:r>
              <a:rPr lang="it-IT" sz="1100" b="1" dirty="0" smtClean="0">
                <a:latin typeface="Adobe Garamond Pro" pitchFamily="18" charset="0"/>
              </a:rPr>
              <a:t>he </a:t>
            </a:r>
            <a:r>
              <a:rPr lang="it-IT" sz="1100" b="1" dirty="0" err="1" smtClean="0">
                <a:latin typeface="Adobe Garamond Pro" pitchFamily="18" charset="0"/>
              </a:rPr>
              <a:t>Treaty</a:t>
            </a:r>
            <a:r>
              <a:rPr lang="it-IT" sz="1100" b="1" dirty="0">
                <a:latin typeface="Adobe Garamond Pro" pitchFamily="18" charset="0"/>
              </a:rPr>
              <a:t> </a:t>
            </a:r>
            <a:r>
              <a:rPr lang="it-IT" sz="1100" b="1" dirty="0" smtClean="0">
                <a:latin typeface="Adobe Garamond Pro" pitchFamily="18" charset="0"/>
              </a:rPr>
              <a:t>of  </a:t>
            </a:r>
            <a:r>
              <a:rPr lang="it-IT" sz="1100" b="1" dirty="0" err="1" smtClean="0">
                <a:latin typeface="Adobe Garamond Pro" pitchFamily="18" charset="0"/>
              </a:rPr>
              <a:t>Meteorology</a:t>
            </a:r>
            <a:r>
              <a:rPr lang="it-IT" sz="1100" b="1" dirty="0">
                <a:latin typeface="Adobe Garamond Pro" pitchFamily="18" charset="0"/>
              </a:rPr>
              <a:t>.</a:t>
            </a:r>
          </a:p>
        </p:txBody>
      </p:sp>
      <p:pic>
        <p:nvPicPr>
          <p:cNvPr id="16" name="Immagine 15" descr="Flag_of_the_United_Kingdom.svg.png"/>
          <p:cNvPicPr>
            <a:picLocks noChangeAspect="1"/>
          </p:cNvPicPr>
          <p:nvPr/>
        </p:nvPicPr>
        <p:blipFill>
          <a:blip r:embed="rId10" cstate="print"/>
          <a:stretch>
            <a:fillRect/>
          </a:stretch>
        </p:blipFill>
        <p:spPr>
          <a:xfrm>
            <a:off x="37566" y="3661195"/>
            <a:ext cx="288032" cy="190432"/>
          </a:xfrm>
          <a:prstGeom prst="rect">
            <a:avLst/>
          </a:prstGeom>
        </p:spPr>
      </p:pic>
      <p:pic>
        <p:nvPicPr>
          <p:cNvPr id="12" name="Picture 2" descr="http://www.bibliotecapleyades.net/imagenes_luna/luna_top.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299052" y="0"/>
            <a:ext cx="851819" cy="851819"/>
          </a:xfrm>
          <a:prstGeom prst="rect">
            <a:avLst/>
          </a:prstGeom>
          <a:noFill/>
          <a:extLst>
            <a:ext uri="{909E8E84-426E-40DD-AFC4-6F175D3DCCD1}">
              <a14:hiddenFill xmlns:a14="http://schemas.microsoft.com/office/drawing/2010/main">
                <a:solidFill>
                  <a:srgbClr val="FFFFFF"/>
                </a:solidFill>
              </a14:hiddenFill>
            </a:ext>
          </a:extLst>
        </p:spPr>
      </p:pic>
      <p:sp>
        <p:nvSpPr>
          <p:cNvPr id="9" name="Rettangolo 8"/>
          <p:cNvSpPr/>
          <p:nvPr/>
        </p:nvSpPr>
        <p:spPr>
          <a:xfrm>
            <a:off x="1404879" y="169856"/>
            <a:ext cx="7393584" cy="707886"/>
          </a:xfrm>
          <a:prstGeom prst="rect">
            <a:avLst/>
          </a:prstGeom>
          <a:noFill/>
        </p:spPr>
        <p:txBody>
          <a:bodyPr wrap="square" lIns="91440" tIns="45720" rIns="91440" bIns="45720">
            <a:spAutoFit/>
          </a:bodyPr>
          <a:lstStyle/>
          <a:p>
            <a:pPr algn="ctr"/>
            <a:r>
              <a:rPr lang="it-IT" sz="4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 ARCOBALENO LUNARE</a:t>
            </a:r>
            <a:endParaRPr lang="it-IT"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8492368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tice">
  <a:themeElements>
    <a:clrScheme name="Vertice">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Vertic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Vertic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98</TotalTime>
  <Words>311</Words>
  <Application>Microsoft Office PowerPoint</Application>
  <PresentationFormat>Presentazione su schermo (4:3)</PresentationFormat>
  <Paragraphs>8</Paragraphs>
  <Slides>1</Slides>
  <Notes>1</Notes>
  <HiddenSlides>0</HiddenSlides>
  <MMClips>0</MMClips>
  <ScaleCrop>false</ScaleCrop>
  <HeadingPairs>
    <vt:vector size="4" baseType="variant">
      <vt:variant>
        <vt:lpstr>Tema</vt:lpstr>
      </vt:variant>
      <vt:variant>
        <vt:i4>1</vt:i4>
      </vt:variant>
      <vt:variant>
        <vt:lpstr>Titoli diapositive</vt:lpstr>
      </vt:variant>
      <vt:variant>
        <vt:i4>1</vt:i4>
      </vt:variant>
    </vt:vector>
  </HeadingPairs>
  <TitlesOfParts>
    <vt:vector size="2" baseType="lpstr">
      <vt:lpstr>Vertice</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Admin</dc:creator>
  <cp:lastModifiedBy>Admin</cp:lastModifiedBy>
  <cp:revision>15</cp:revision>
  <dcterms:created xsi:type="dcterms:W3CDTF">2014-03-04T04:39:21Z</dcterms:created>
  <dcterms:modified xsi:type="dcterms:W3CDTF">2014-03-08T16:46:04Z</dcterms:modified>
</cp:coreProperties>
</file>