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
  </p:notesMasterIdLst>
  <p:sldIdLst>
    <p:sldId id="257"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8ABCCE"/>
    <a:srgbClr val="33CCFF"/>
    <a:srgbClr val="1D0C66"/>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5" d="100"/>
          <a:sy n="65" d="100"/>
        </p:scale>
        <p:origin x="-1584" y="-1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55D6F8-E1EB-433C-AFD9-987D1F9D6E6D}" type="datetimeFigureOut">
              <a:rPr lang="it-IT" smtClean="0"/>
              <a:t>28/11/2013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1A3F2E-F8DA-41D3-AC49-39845B0F13FE}" type="slidenum">
              <a:rPr lang="it-IT" smtClean="0"/>
              <a:t>‹N›</a:t>
            </a:fld>
            <a:endParaRPr lang="it-IT"/>
          </a:p>
        </p:txBody>
      </p:sp>
    </p:spTree>
    <p:extLst>
      <p:ext uri="{BB962C8B-B14F-4D97-AF65-F5344CB8AC3E}">
        <p14:creationId xmlns:p14="http://schemas.microsoft.com/office/powerpoint/2010/main" val="3577500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D1A3F2E-F8DA-41D3-AC49-39845B0F13FE}" type="slidenum">
              <a:rPr lang="it-IT" smtClean="0"/>
              <a:t>1</a:t>
            </a:fld>
            <a:endParaRPr lang="it-IT"/>
          </a:p>
        </p:txBody>
      </p:sp>
    </p:spTree>
    <p:extLst>
      <p:ext uri="{BB962C8B-B14F-4D97-AF65-F5344CB8AC3E}">
        <p14:creationId xmlns:p14="http://schemas.microsoft.com/office/powerpoint/2010/main" val="3978511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ttangolo arrotondato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it-IT" smtClean="0"/>
              <a:t>Fare clic per modificare lo stile del titolo</a:t>
            </a:r>
            <a:endParaRPr kumimoji="0" lang="en-US"/>
          </a:p>
        </p:txBody>
      </p:sp>
      <p:sp>
        <p:nvSpPr>
          <p:cNvPr id="20" name="Sottotitolo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19" name="Segnaposto data 18"/>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11" name="Segnaposto numero diapositiva 10"/>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02920" y="530352"/>
            <a:ext cx="8183880" cy="4187952"/>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33400" y="533402"/>
            <a:ext cx="5943600" cy="5257801"/>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502920" y="530352"/>
            <a:ext cx="8183880" cy="4187952"/>
          </a:xfrm>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ettangolo arrotondato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arrotondato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nchor="b"/>
          <a:lstStyle>
            <a:lvl1pPr>
              <a:defRPr b="1"/>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Segnaposto data 1"/>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89BE6CD0-8C95-4F37-BD30-2354415D6C69}"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tonda singolo angolo rettangolo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1C0917B3-140D-463D-9824-1165A5041C06}" type="datetimeFigureOut">
              <a:rPr lang="it-IT" smtClean="0"/>
              <a:pPr/>
              <a:t>28/11/2013</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89BE6CD0-8C95-4F37-BD30-2354415D6C69}" type="slidenum">
              <a:rPr lang="it-IT" smtClean="0"/>
              <a:pPr/>
              <a:t>‹N›</a:t>
            </a:fld>
            <a:endParaRPr lang="it-IT"/>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it-IT" smtClean="0"/>
              <a:t>Fare clic sull'icona per inserire un'immagine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ttangolo arrotondato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Segnaposto titolo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it-IT" smtClean="0"/>
              <a:t>Fare clic per modificare lo stile del titolo</a:t>
            </a:r>
            <a:endParaRPr kumimoji="0" lang="en-US"/>
          </a:p>
        </p:txBody>
      </p:sp>
      <p:sp>
        <p:nvSpPr>
          <p:cNvPr id="4" name="Segnaposto testo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5" name="Segnaposto data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C0917B3-140D-463D-9824-1165A5041C06}" type="datetimeFigureOut">
              <a:rPr lang="it-IT" smtClean="0"/>
              <a:pPr/>
              <a:t>28/11/2013</a:t>
            </a:fld>
            <a:endParaRPr lang="it-IT"/>
          </a:p>
        </p:txBody>
      </p:sp>
      <p:sp>
        <p:nvSpPr>
          <p:cNvPr id="18" name="Segnaposto piè di pagina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it-IT"/>
          </a:p>
        </p:txBody>
      </p:sp>
      <p:sp>
        <p:nvSpPr>
          <p:cNvPr id="5" name="Segnaposto numero diapositiva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9BE6CD0-8C95-4F37-BD30-2354415D6C69}"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i.livescience.com/images/i/000/046/065/original/atacama-825.jpg?13492205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434" y="416266"/>
            <a:ext cx="7592361" cy="11263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3995884"/>
            <a:ext cx="4923588" cy="238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564" y="416266"/>
            <a:ext cx="1031372" cy="898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5936" y="424171"/>
            <a:ext cx="1047832"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1691680" y="391202"/>
            <a:ext cx="6336704" cy="923330"/>
          </a:xfrm>
          <a:prstGeom prst="rect">
            <a:avLst/>
          </a:prstGeom>
          <a:noFill/>
        </p:spPr>
        <p:txBody>
          <a:bodyPr wrap="square" lIns="91440" tIns="45720" rIns="91440" bIns="45720">
            <a:spAutoFit/>
          </a:bodyPr>
          <a:lstStyle/>
          <a:p>
            <a:r>
              <a:rPr lang="it-IT" sz="5400" b="1" cap="none" spc="0" dirty="0" smtClean="0">
                <a:ln w="19050">
                  <a:solidFill>
                    <a:schemeClr val="tx2">
                      <a:tint val="1000"/>
                    </a:schemeClr>
                  </a:solidFill>
                  <a:prstDash val="solid"/>
                </a:ln>
                <a:solidFill>
                  <a:schemeClr val="accent3">
                    <a:lumMod val="75000"/>
                  </a:schemeClr>
                </a:solidFill>
                <a:effectLst>
                  <a:outerShdw blurRad="50000" dist="50800" dir="7500000" algn="tl">
                    <a:srgbClr val="000000">
                      <a:shade val="5000"/>
                      <a:alpha val="35000"/>
                    </a:srgbClr>
                  </a:outerShdw>
                </a:effectLst>
              </a:rPr>
              <a:t>Los  </a:t>
            </a:r>
            <a:r>
              <a:rPr lang="it-IT" sz="5400" b="1" cap="none" spc="0" dirty="0" err="1" smtClean="0">
                <a:ln w="19050">
                  <a:solidFill>
                    <a:schemeClr val="tx2">
                      <a:tint val="1000"/>
                    </a:schemeClr>
                  </a:solidFill>
                  <a:prstDash val="solid"/>
                </a:ln>
                <a:solidFill>
                  <a:schemeClr val="accent3">
                    <a:lumMod val="75000"/>
                  </a:schemeClr>
                </a:solidFill>
                <a:effectLst>
                  <a:outerShdw blurRad="50000" dist="50800" dir="7500000" algn="tl">
                    <a:srgbClr val="000000">
                      <a:shade val="5000"/>
                      <a:alpha val="35000"/>
                    </a:srgbClr>
                  </a:outerShdw>
                </a:effectLst>
              </a:rPr>
              <a:t>Penitentes</a:t>
            </a:r>
            <a:endParaRPr lang="it-IT" sz="5400" b="1" cap="none" spc="0" dirty="0">
              <a:ln w="19050">
                <a:solidFill>
                  <a:schemeClr val="tx2">
                    <a:tint val="1000"/>
                  </a:schemeClr>
                </a:solidFill>
                <a:prstDash val="solid"/>
              </a:ln>
              <a:solidFill>
                <a:schemeClr val="accent3">
                  <a:lumMod val="75000"/>
                </a:schemeClr>
              </a:solidFill>
              <a:effectLst>
                <a:outerShdw blurRad="50000" dist="50800" dir="7500000" algn="tl">
                  <a:srgbClr val="000000">
                    <a:shade val="5000"/>
                    <a:alpha val="35000"/>
                  </a:srgbClr>
                </a:outerShdw>
              </a:effectLst>
            </a:endParaRPr>
          </a:p>
        </p:txBody>
      </p:sp>
      <p:sp>
        <p:nvSpPr>
          <p:cNvPr id="8" name="Rettangolo 7"/>
          <p:cNvSpPr/>
          <p:nvPr/>
        </p:nvSpPr>
        <p:spPr>
          <a:xfrm>
            <a:off x="486352" y="757192"/>
            <a:ext cx="1296144" cy="338554"/>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it-IT" sz="1600" b="1" cap="none" spc="0" dirty="0" smtClean="0">
                <a:ln/>
                <a:solidFill>
                  <a:schemeClr val="bg1"/>
                </a:solidFill>
                <a:effectLst/>
              </a:rPr>
              <a:t>Dicemb</a:t>
            </a:r>
            <a:r>
              <a:rPr lang="it-IT" sz="1600" b="1" cap="none" spc="0" dirty="0" smtClean="0">
                <a:ln/>
                <a:solidFill>
                  <a:schemeClr val="accent3">
                    <a:lumMod val="50000"/>
                  </a:schemeClr>
                </a:solidFill>
                <a:effectLst/>
              </a:rPr>
              <a:t>re</a:t>
            </a:r>
            <a:endParaRPr lang="it-IT" sz="1600" b="1" cap="none" spc="0" dirty="0">
              <a:ln/>
              <a:solidFill>
                <a:schemeClr val="accent3">
                  <a:lumMod val="50000"/>
                </a:schemeClr>
              </a:solidFill>
              <a:effectLst/>
            </a:endParaRPr>
          </a:p>
        </p:txBody>
      </p:sp>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520" y="1227645"/>
            <a:ext cx="864096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520" y="2115297"/>
            <a:ext cx="8640960" cy="126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8030" y="1377157"/>
            <a:ext cx="258564" cy="165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4564" y="2265870"/>
            <a:ext cx="244475" cy="16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2300828" y="6073551"/>
            <a:ext cx="1513189" cy="307777"/>
          </a:xfrm>
          <a:prstGeom prst="rect">
            <a:avLst/>
          </a:prstGeom>
          <a:solidFill>
            <a:srgbClr val="000066"/>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it-IT" sz="1400" b="1" dirty="0" smtClean="0">
                <a:solidFill>
                  <a:schemeClr val="bg1"/>
                </a:solidFill>
                <a:latin typeface="Arial Unicode MS" pitchFamily="34" charset="-128"/>
                <a:ea typeface="Arial Unicode MS" pitchFamily="34" charset="-128"/>
                <a:cs typeface="Arial Unicode MS" pitchFamily="34" charset="-128"/>
              </a:rPr>
              <a:t>   </a:t>
            </a:r>
            <a:r>
              <a:rPr lang="it-IT" sz="1200" b="1" i="1" dirty="0" smtClean="0">
                <a:solidFill>
                  <a:schemeClr val="bg1"/>
                </a:solidFill>
                <a:latin typeface="Arial Unicode MS" pitchFamily="34" charset="-128"/>
                <a:ea typeface="Arial Unicode MS" pitchFamily="34" charset="-128"/>
                <a:cs typeface="Arial Unicode MS" pitchFamily="34" charset="-128"/>
              </a:rPr>
              <a:t>Marco De </a:t>
            </a:r>
            <a:r>
              <a:rPr lang="it-IT" sz="1200" b="1" i="1" dirty="0" err="1" smtClean="0">
                <a:solidFill>
                  <a:schemeClr val="bg1"/>
                </a:solidFill>
                <a:latin typeface="Arial Unicode MS" pitchFamily="34" charset="-128"/>
                <a:ea typeface="Arial Unicode MS" pitchFamily="34" charset="-128"/>
                <a:cs typeface="Arial Unicode MS" pitchFamily="34" charset="-128"/>
              </a:rPr>
              <a:t>Filippis</a:t>
            </a:r>
            <a:endParaRPr lang="it-IT" sz="1200" b="1" i="1" dirty="0">
              <a:solidFill>
                <a:schemeClr val="bg1"/>
              </a:solidFill>
              <a:latin typeface="Arial Unicode MS" pitchFamily="34" charset="-128"/>
              <a:ea typeface="Arial Unicode MS" pitchFamily="34" charset="-128"/>
              <a:cs typeface="Arial Unicode MS" pitchFamily="34" charset="-128"/>
            </a:endParaRPr>
          </a:p>
        </p:txBody>
      </p:sp>
      <p:sp>
        <p:nvSpPr>
          <p:cNvPr id="4" name="CasellaDiTesto 3"/>
          <p:cNvSpPr txBox="1"/>
          <p:nvPr/>
        </p:nvSpPr>
        <p:spPr>
          <a:xfrm>
            <a:off x="404564" y="3205341"/>
            <a:ext cx="8370945" cy="877163"/>
          </a:xfrm>
          <a:prstGeom prst="rect">
            <a:avLst/>
          </a:prstGeom>
          <a:gradFill flip="none" rotWithShape="1">
            <a:gsLst>
              <a:gs pos="0">
                <a:schemeClr val="tx2">
                  <a:lumMod val="25000"/>
                  <a:lumOff val="75000"/>
                  <a:shade val="30000"/>
                  <a:satMod val="115000"/>
                </a:schemeClr>
              </a:gs>
              <a:gs pos="50000">
                <a:schemeClr val="tx2">
                  <a:lumMod val="25000"/>
                  <a:lumOff val="75000"/>
                  <a:shade val="67500"/>
                  <a:satMod val="115000"/>
                </a:schemeClr>
              </a:gs>
              <a:gs pos="100000">
                <a:schemeClr val="tx2">
                  <a:lumMod val="25000"/>
                  <a:lumOff val="75000"/>
                  <a:shade val="100000"/>
                  <a:satMod val="115000"/>
                </a:scheme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just"/>
            <a:r>
              <a:rPr lang="es-ES" sz="1100" dirty="0" smtClean="0">
                <a:solidFill>
                  <a:srgbClr val="000066"/>
                </a:solidFill>
                <a:latin typeface="Arial Unicode MS" pitchFamily="34" charset="-128"/>
                <a:ea typeface="Arial Unicode MS" pitchFamily="34" charset="-128"/>
                <a:cs typeface="Arial Unicode MS" pitchFamily="34" charset="-128"/>
              </a:rPr>
              <a:t>        </a:t>
            </a:r>
            <a:r>
              <a:rPr lang="es-ES" sz="1000" dirty="0" smtClean="0">
                <a:solidFill>
                  <a:srgbClr val="000066"/>
                </a:solidFill>
                <a:latin typeface="Arial Unicode MS" pitchFamily="34" charset="-128"/>
                <a:ea typeface="Arial Unicode MS" pitchFamily="34" charset="-128"/>
                <a:cs typeface="Arial Unicode MS" pitchFamily="34" charset="-128"/>
              </a:rPr>
              <a:t>Al </a:t>
            </a:r>
            <a:r>
              <a:rPr lang="es-ES" sz="1000" dirty="0">
                <a:solidFill>
                  <a:srgbClr val="000066"/>
                </a:solidFill>
                <a:latin typeface="Arial Unicode MS" pitchFamily="34" charset="-128"/>
                <a:ea typeface="Arial Unicode MS" pitchFamily="34" charset="-128"/>
                <a:cs typeface="Arial Unicode MS" pitchFamily="34" charset="-128"/>
              </a:rPr>
              <a:t>entrar a los Andes, por encima de 4000 </a:t>
            </a:r>
            <a:r>
              <a:rPr lang="es-ES" sz="1000" dirty="0" smtClean="0">
                <a:solidFill>
                  <a:srgbClr val="000066"/>
                </a:solidFill>
                <a:latin typeface="Arial Unicode MS" pitchFamily="34" charset="-128"/>
                <a:ea typeface="Arial Unicode MS" pitchFamily="34" charset="-128"/>
                <a:cs typeface="Arial Unicode MS" pitchFamily="34" charset="-128"/>
              </a:rPr>
              <a:t>m entre </a:t>
            </a:r>
            <a:r>
              <a:rPr lang="es-ES" sz="1000" dirty="0">
                <a:solidFill>
                  <a:srgbClr val="000066"/>
                </a:solidFill>
                <a:latin typeface="Arial Unicode MS" pitchFamily="34" charset="-128"/>
                <a:ea typeface="Arial Unicode MS" pitchFamily="34" charset="-128"/>
                <a:cs typeface="Arial Unicode MS" pitchFamily="34" charset="-128"/>
              </a:rPr>
              <a:t>Argentina y Chile,  podrìais verlos. Ellos llevan el nombre de los penitientes vestidos de blanco y con gruesas capuchas pero estos no son hombres, son maravillas naturales, altas torres blancas de nieve helada. Por primero, los decribiò Darwin quien en el 1835 estaba yendo de Santiago del Chile  hacìa la ciudad de Mendoza en Argentina. Descubriò los Penitentes y tuvo que desviar su trayectora. Se creìa que era el resultado de los fuertos vientos de los Andes, hoy se cree que es il sol, que golpea la superficie helada cavando surcos profundos en los que el hielo secado sublima en estas formas.</a:t>
            </a:r>
            <a:endParaRPr lang="it-IT" sz="1000" dirty="0">
              <a:solidFill>
                <a:srgbClr val="000066"/>
              </a:solidFill>
              <a:latin typeface="Arial Unicode MS" pitchFamily="34" charset="-128"/>
              <a:ea typeface="Arial Unicode MS" pitchFamily="34" charset="-128"/>
              <a:cs typeface="Arial Unicode MS" pitchFamily="34" charset="-128"/>
            </a:endParaRPr>
          </a:p>
        </p:txBody>
      </p:sp>
      <p:pic>
        <p:nvPicPr>
          <p:cNvPr id="14" name="Immagine 13" descr="download (3).jpg"/>
          <p:cNvPicPr>
            <a:picLocks noChangeAspect="1"/>
          </p:cNvPicPr>
          <p:nvPr/>
        </p:nvPicPr>
        <p:blipFill>
          <a:blip r:embed="rId11" cstate="print"/>
          <a:stretch>
            <a:fillRect/>
          </a:stretch>
        </p:blipFill>
        <p:spPr>
          <a:xfrm>
            <a:off x="430805" y="3247940"/>
            <a:ext cx="270836" cy="180229"/>
          </a:xfrm>
          <a:prstGeom prst="rect">
            <a:avLst/>
          </a:prstGeom>
        </p:spPr>
      </p:pic>
      <p:sp>
        <p:nvSpPr>
          <p:cNvPr id="7" name="Rettangolo 6"/>
          <p:cNvSpPr/>
          <p:nvPr/>
        </p:nvSpPr>
        <p:spPr>
          <a:xfrm>
            <a:off x="370128" y="4134559"/>
            <a:ext cx="3443889" cy="1938992"/>
          </a:xfrm>
          <a:prstGeom prst="rect">
            <a:avLst/>
          </a:prstGeom>
          <a:gradFill flip="none" rotWithShape="1">
            <a:gsLst>
              <a:gs pos="0">
                <a:schemeClr val="tx2">
                  <a:lumMod val="25000"/>
                  <a:lumOff val="75000"/>
                  <a:shade val="30000"/>
                  <a:satMod val="115000"/>
                </a:schemeClr>
              </a:gs>
              <a:gs pos="50000">
                <a:schemeClr val="tx2">
                  <a:lumMod val="25000"/>
                  <a:lumOff val="75000"/>
                  <a:shade val="67500"/>
                  <a:satMod val="115000"/>
                </a:schemeClr>
              </a:gs>
              <a:gs pos="100000">
                <a:schemeClr val="tx2">
                  <a:lumMod val="25000"/>
                  <a:lumOff val="75000"/>
                  <a:shade val="100000"/>
                  <a:satMod val="115000"/>
                </a:schemeClr>
              </a:gs>
            </a:gsLst>
            <a:lin ang="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just"/>
            <a:r>
              <a:rPr lang="en-US" sz="1000" dirty="0" smtClean="0">
                <a:solidFill>
                  <a:srgbClr val="000066"/>
                </a:solidFill>
                <a:latin typeface="Arial Unicode MS" pitchFamily="34" charset="-128"/>
                <a:ea typeface="Arial Unicode MS" pitchFamily="34" charset="-128"/>
                <a:cs typeface="Arial Unicode MS" pitchFamily="34" charset="-128"/>
              </a:rPr>
              <a:t>         If </a:t>
            </a:r>
            <a:r>
              <a:rPr lang="en-US" sz="1000" dirty="0">
                <a:solidFill>
                  <a:srgbClr val="000066"/>
                </a:solidFill>
                <a:latin typeface="Arial Unicode MS" pitchFamily="34" charset="-128"/>
                <a:ea typeface="Arial Unicode MS" pitchFamily="34" charset="-128"/>
                <a:cs typeface="Arial Unicode MS" pitchFamily="34" charset="-128"/>
              </a:rPr>
              <a:t>you went to the Andes, above 4000 m, between Chile and Argentina, you could see them. They take their name from the </a:t>
            </a:r>
            <a:r>
              <a:rPr lang="en-US" sz="1000" dirty="0" err="1">
                <a:solidFill>
                  <a:srgbClr val="000066"/>
                </a:solidFill>
                <a:latin typeface="Arial Unicode MS" pitchFamily="34" charset="-128"/>
                <a:ea typeface="Arial Unicode MS" pitchFamily="34" charset="-128"/>
                <a:cs typeface="Arial Unicode MS" pitchFamily="34" charset="-128"/>
              </a:rPr>
              <a:t>Penitentes</a:t>
            </a:r>
            <a:r>
              <a:rPr lang="en-US" sz="1000" dirty="0">
                <a:solidFill>
                  <a:srgbClr val="000066"/>
                </a:solidFill>
                <a:latin typeface="Arial Unicode MS" pitchFamily="34" charset="-128"/>
                <a:ea typeface="Arial Unicode MS" pitchFamily="34" charset="-128"/>
                <a:cs typeface="Arial Unicode MS" pitchFamily="34" charset="-128"/>
              </a:rPr>
              <a:t>,  hooded  and men praying. But these are not men, they are  natural wonders, tall and white pinnacles of snow or ice. The </a:t>
            </a:r>
            <a:r>
              <a:rPr lang="en-US" sz="1000" dirty="0" err="1" smtClean="0">
                <a:solidFill>
                  <a:srgbClr val="000066"/>
                </a:solidFill>
                <a:latin typeface="Arial Unicode MS" pitchFamily="34" charset="-128"/>
                <a:ea typeface="Arial Unicode MS" pitchFamily="34" charset="-128"/>
                <a:cs typeface="Arial Unicode MS" pitchFamily="34" charset="-128"/>
              </a:rPr>
              <a:t>Penitentes</a:t>
            </a:r>
            <a:r>
              <a:rPr lang="en-US" sz="1000" dirty="0" smtClean="0">
                <a:solidFill>
                  <a:srgbClr val="000066"/>
                </a:solidFill>
                <a:latin typeface="Arial Unicode MS" pitchFamily="34" charset="-128"/>
                <a:ea typeface="Arial Unicode MS" pitchFamily="34" charset="-128"/>
                <a:cs typeface="Arial Unicode MS" pitchFamily="34" charset="-128"/>
              </a:rPr>
              <a:t> </a:t>
            </a:r>
            <a:r>
              <a:rPr lang="en-US" sz="1000" dirty="0">
                <a:solidFill>
                  <a:srgbClr val="000066"/>
                </a:solidFill>
                <a:latin typeface="Arial Unicode MS" pitchFamily="34" charset="-128"/>
                <a:ea typeface="Arial Unicode MS" pitchFamily="34" charset="-128"/>
                <a:cs typeface="Arial Unicode MS" pitchFamily="34" charset="-128"/>
              </a:rPr>
              <a:t>were first described by Charles Darwin in 1835 when he was going from Santiago to the Argentine City of Mendoza. He met the penitents and he was forced to change </a:t>
            </a:r>
            <a:r>
              <a:rPr lang="en-US" sz="1000" dirty="0" smtClean="0">
                <a:solidFill>
                  <a:srgbClr val="000066"/>
                </a:solidFill>
                <a:latin typeface="Arial Unicode MS" pitchFamily="34" charset="-128"/>
                <a:ea typeface="Arial Unicode MS" pitchFamily="34" charset="-128"/>
                <a:cs typeface="Arial Unicode MS" pitchFamily="34" charset="-128"/>
              </a:rPr>
              <a:t>direction. </a:t>
            </a:r>
            <a:r>
              <a:rPr lang="en-US" sz="1000" dirty="0">
                <a:solidFill>
                  <a:srgbClr val="000066"/>
                </a:solidFill>
                <a:latin typeface="Arial Unicode MS" pitchFamily="34" charset="-128"/>
                <a:ea typeface="Arial Unicode MS" pitchFamily="34" charset="-128"/>
                <a:cs typeface="Arial Unicode MS" pitchFamily="34" charset="-128"/>
              </a:rPr>
              <a:t>He reported the local belief that they were formed by the strong winds of the Andes. Today, people believe that the sun digs deep grooves in the ice surface and the ice sublimates and dries in these forms.</a:t>
            </a:r>
            <a:endParaRPr lang="it-IT" sz="1000" dirty="0">
              <a:solidFill>
                <a:srgbClr val="000066"/>
              </a:solidFill>
              <a:latin typeface="Arial Unicode MS" pitchFamily="34" charset="-128"/>
              <a:ea typeface="Arial Unicode MS" pitchFamily="34" charset="-128"/>
              <a:cs typeface="Arial Unicode MS" pitchFamily="34" charset="-128"/>
            </a:endParaRPr>
          </a:p>
        </p:txBody>
      </p:sp>
      <p:pic>
        <p:nvPicPr>
          <p:cNvPr id="17" name="Immagine 16" descr="Flag_of_the_United_Kingdom.svg.png"/>
          <p:cNvPicPr>
            <a:picLocks noChangeAspect="1"/>
          </p:cNvPicPr>
          <p:nvPr/>
        </p:nvPicPr>
        <p:blipFill>
          <a:blip r:embed="rId12" cstate="print"/>
          <a:stretch>
            <a:fillRect/>
          </a:stretch>
        </p:blipFill>
        <p:spPr>
          <a:xfrm>
            <a:off x="422207" y="4116570"/>
            <a:ext cx="288032" cy="190432"/>
          </a:xfrm>
          <a:prstGeom prst="rect">
            <a:avLst/>
          </a:prstGeom>
        </p:spPr>
      </p:pic>
    </p:spTree>
    <p:extLst>
      <p:ext uri="{BB962C8B-B14F-4D97-AF65-F5344CB8AC3E}">
        <p14:creationId xmlns:p14="http://schemas.microsoft.com/office/powerpoint/2010/main" val="8049596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416</TotalTime>
  <Words>156</Words>
  <Application>Microsoft Office PowerPoint</Application>
  <PresentationFormat>Presentazione su schermo (4:3)</PresentationFormat>
  <Paragraphs>6</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Astro</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Marco</dc:creator>
  <cp:lastModifiedBy>Admin</cp:lastModifiedBy>
  <cp:revision>52</cp:revision>
  <dcterms:created xsi:type="dcterms:W3CDTF">2013-10-03T18:47:19Z</dcterms:created>
  <dcterms:modified xsi:type="dcterms:W3CDTF">2013-11-28T17:30:12Z</dcterms:modified>
</cp:coreProperties>
</file>